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4.jpg" ContentType="image/jpeg"/>
  <Override PartName="/ppt/media/image5.jpg" ContentType="image/jpeg"/>
  <Override PartName="/ppt/media/image11.jpg" ContentType="image/jpeg"/>
  <Override PartName="/ppt/media/image14.jpg" ContentType="image/jpeg"/>
  <Override PartName="/ppt/media/image15.jpg" ContentType="image/jpeg"/>
  <Override PartName="/ppt/media/image20.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1.jpg" ContentType="image/jpeg"/>
  <Override PartName="/ppt/media/image42.jpg" ContentType="image/jpeg"/>
  <Override PartName="/ppt/media/image56.jpg" ContentType="image/jpeg"/>
  <Override PartName="/ppt/media/image57.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2" r:id="rId1"/>
  </p:sldMasterIdLst>
  <p:sldIdLst>
    <p:sldId id="283" r:id="rId2"/>
    <p:sldId id="256" r:id="rId3"/>
    <p:sldId id="257" r:id="rId4"/>
    <p:sldId id="258" r:id="rId5"/>
    <p:sldId id="259" r:id="rId6"/>
    <p:sldId id="265" r:id="rId7"/>
    <p:sldId id="260" r:id="rId8"/>
    <p:sldId id="266" r:id="rId9"/>
    <p:sldId id="261" r:id="rId10"/>
    <p:sldId id="262" r:id="rId11"/>
    <p:sldId id="263" r:id="rId12"/>
    <p:sldId id="264" r:id="rId13"/>
    <p:sldId id="267" r:id="rId14"/>
    <p:sldId id="268" r:id="rId15"/>
    <p:sldId id="273" r:id="rId16"/>
    <p:sldId id="269" r:id="rId17"/>
    <p:sldId id="270" r:id="rId18"/>
    <p:sldId id="272"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2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Singla" userId="fe5eda82dbad9556" providerId="LiveId" clId="{CD1B90AD-B5A0-4A06-B165-BE5CBFB9CC70}"/>
    <pc:docChg chg="custSel addSld modSld sldOrd">
      <pc:chgData name="Mohit Singla" userId="fe5eda82dbad9556" providerId="LiveId" clId="{CD1B90AD-B5A0-4A06-B165-BE5CBFB9CC70}" dt="2024-11-10T08:33:40.376" v="162" actId="1076"/>
      <pc:docMkLst>
        <pc:docMk/>
      </pc:docMkLst>
      <pc:sldChg chg="modSp new mod ord setBg">
        <pc:chgData name="Mohit Singla" userId="fe5eda82dbad9556" providerId="LiveId" clId="{CD1B90AD-B5A0-4A06-B165-BE5CBFB9CC70}" dt="2024-11-10T08:33:40.376" v="162" actId="1076"/>
        <pc:sldMkLst>
          <pc:docMk/>
          <pc:sldMk cId="1348855893" sldId="283"/>
        </pc:sldMkLst>
        <pc:spChg chg="mod">
          <ac:chgData name="Mohit Singla" userId="fe5eda82dbad9556" providerId="LiveId" clId="{CD1B90AD-B5A0-4A06-B165-BE5CBFB9CC70}" dt="2024-11-10T08:33:25.661" v="161" actId="1076"/>
          <ac:spMkLst>
            <pc:docMk/>
            <pc:sldMk cId="1348855893" sldId="283"/>
            <ac:spMk id="2" creationId="{2DC8AF38-149D-370C-DE4A-045814A01D72}"/>
          </ac:spMkLst>
        </pc:spChg>
        <pc:spChg chg="mod">
          <ac:chgData name="Mohit Singla" userId="fe5eda82dbad9556" providerId="LiveId" clId="{CD1B90AD-B5A0-4A06-B165-BE5CBFB9CC70}" dt="2024-11-10T08:33:40.376" v="162" actId="1076"/>
          <ac:spMkLst>
            <pc:docMk/>
            <pc:sldMk cId="1348855893" sldId="283"/>
            <ac:spMk id="3" creationId="{4DE7DE72-A9B9-BAA2-5C1F-286EAB241BCD}"/>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D0BAACB-6E15-4707-BD7C-58A7CCE0343A}" type="datetimeFigureOut">
              <a:rPr lang="en-IN" smtClean="0"/>
              <a:t>10-11-2024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75241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134809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73433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5673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98231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0BAACB-6E15-4707-BD7C-58A7CCE0343A}" type="datetimeFigureOut">
              <a:rPr lang="en-IN" smtClean="0"/>
              <a:t>10-11-2024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931597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0BAACB-6E15-4707-BD7C-58A7CCE0343A}" type="datetimeFigureOut">
              <a:rPr lang="en-IN" smtClean="0"/>
              <a:t>10-11-2024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1991086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BAACB-6E15-4707-BD7C-58A7CCE0343A}"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1110810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BAACB-6E15-4707-BD7C-58A7CCE0343A}"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2868318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BAACB-6E15-4707-BD7C-58A7CCE0343A}"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1496905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BAACB-6E15-4707-BD7C-58A7CCE0343A}" type="datetimeFigureOut">
              <a:rPr lang="en-IN" smtClean="0"/>
              <a:t>10-11-2024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28071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71201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0BAACB-6E15-4707-BD7C-58A7CCE0343A}" type="datetimeFigureOut">
              <a:rPr lang="en-IN" smtClean="0"/>
              <a:t>10-11-2024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4290268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0BAACB-6E15-4707-BD7C-58A7CCE0343A}" type="datetimeFigureOut">
              <a:rPr lang="en-IN" smtClean="0"/>
              <a:t>10-11-2024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370332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BAACB-6E15-4707-BD7C-58A7CCE0343A}" type="datetimeFigureOut">
              <a:rPr lang="en-IN" smtClean="0"/>
              <a:t>10-11-2024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68788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365783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0BAACB-6E15-4707-BD7C-58A7CCE0343A}" type="datetimeFigureOut">
              <a:rPr lang="en-IN" smtClean="0"/>
              <a:t>10-11-2024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266B5C-4228-437D-B94D-E38EC34941B3}" type="slidenum">
              <a:rPr lang="en-IN" smtClean="0"/>
              <a:t>‹#›</a:t>
            </a:fld>
            <a:endParaRPr lang="en-IN"/>
          </a:p>
        </p:txBody>
      </p:sp>
    </p:spTree>
    <p:extLst>
      <p:ext uri="{BB962C8B-B14F-4D97-AF65-F5344CB8AC3E}">
        <p14:creationId xmlns:p14="http://schemas.microsoft.com/office/powerpoint/2010/main" val="151172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0BAACB-6E15-4707-BD7C-58A7CCE0343A}" type="datetimeFigureOut">
              <a:rPr lang="en-IN" smtClean="0"/>
              <a:t>10-11-2024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266B5C-4228-437D-B94D-E38EC34941B3}" type="slidenum">
              <a:rPr lang="en-IN" smtClean="0"/>
              <a:t>‹#›</a:t>
            </a:fld>
            <a:endParaRPr lang="en-IN"/>
          </a:p>
        </p:txBody>
      </p:sp>
    </p:spTree>
    <p:extLst>
      <p:ext uri="{BB962C8B-B14F-4D97-AF65-F5344CB8AC3E}">
        <p14:creationId xmlns:p14="http://schemas.microsoft.com/office/powerpoint/2010/main" val="4280983058"/>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AF38-149D-370C-DE4A-045814A01D72}"/>
              </a:ext>
            </a:extLst>
          </p:cNvPr>
          <p:cNvSpPr>
            <a:spLocks noGrp="1"/>
          </p:cNvSpPr>
          <p:nvPr>
            <p:ph type="title"/>
          </p:nvPr>
        </p:nvSpPr>
        <p:spPr>
          <a:xfrm>
            <a:off x="1256407" y="161162"/>
            <a:ext cx="9905998" cy="1478570"/>
          </a:xfrm>
          <a:solidFill>
            <a:srgbClr val="00B0F0">
              <a:alpha val="6000"/>
            </a:srgbClr>
          </a:solidFill>
        </p:spPr>
        <p:txBody>
          <a:bodyPr>
            <a:normAutofit/>
          </a:bodyPr>
          <a:lstStyle/>
          <a:p>
            <a:pPr algn="ctr"/>
            <a:r>
              <a:rPr lang="en-US" sz="7200" dirty="0">
                <a:solidFill>
                  <a:srgbClr val="C00000"/>
                </a:solidFill>
                <a:latin typeface="Elephant" panose="02020904090505020303" pitchFamily="18" charset="0"/>
              </a:rPr>
              <a:t>Ipl  auction</a:t>
            </a:r>
            <a:endParaRPr lang="en-IN" sz="7200" dirty="0">
              <a:solidFill>
                <a:srgbClr val="C00000"/>
              </a:solidFill>
              <a:latin typeface="Elephant" panose="02020904090505020303" pitchFamily="18" charset="0"/>
            </a:endParaRPr>
          </a:p>
        </p:txBody>
      </p:sp>
      <p:sp>
        <p:nvSpPr>
          <p:cNvPr id="3" name="Content Placeholder 2">
            <a:extLst>
              <a:ext uri="{FF2B5EF4-FFF2-40B4-BE49-F238E27FC236}">
                <a16:creationId xmlns:a16="http://schemas.microsoft.com/office/drawing/2014/main" id="{4DE7DE72-A9B9-BAA2-5C1F-286EAB241BCD}"/>
              </a:ext>
            </a:extLst>
          </p:cNvPr>
          <p:cNvSpPr>
            <a:spLocks noGrp="1"/>
          </p:cNvSpPr>
          <p:nvPr>
            <p:ph idx="1"/>
          </p:nvPr>
        </p:nvSpPr>
        <p:spPr>
          <a:xfrm rot="21222702">
            <a:off x="2118781" y="2803904"/>
            <a:ext cx="8181250" cy="3455276"/>
          </a:xfrm>
          <a:solidFill>
            <a:schemeClr val="tx1">
              <a:alpha val="5000"/>
            </a:schemeClr>
          </a:solidFill>
        </p:spPr>
        <p:txBody>
          <a:bodyPr>
            <a:normAutofit/>
          </a:bodyPr>
          <a:lstStyle/>
          <a:p>
            <a:pPr marL="0" indent="0" algn="ctr">
              <a:buNone/>
            </a:pPr>
            <a:r>
              <a:rPr lang="en-US" sz="7200" b="1" dirty="0">
                <a:solidFill>
                  <a:srgbClr val="002060"/>
                </a:solidFill>
                <a:latin typeface="Elephant" panose="02020904090505020303" pitchFamily="18" charset="0"/>
              </a:rPr>
              <a:t>SQL  PROJECT</a:t>
            </a:r>
            <a:endParaRPr lang="en-IN" sz="7200" b="1" dirty="0">
              <a:solidFill>
                <a:srgbClr val="002060"/>
              </a:solidFill>
              <a:latin typeface="Elephant" panose="02020904090505020303" pitchFamily="18" charset="0"/>
            </a:endParaRPr>
          </a:p>
        </p:txBody>
      </p:sp>
    </p:spTree>
    <p:extLst>
      <p:ext uri="{BB962C8B-B14F-4D97-AF65-F5344CB8AC3E}">
        <p14:creationId xmlns:p14="http://schemas.microsoft.com/office/powerpoint/2010/main" val="134885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DB33-721F-B23B-5759-843F2B9FBEA3}"/>
              </a:ext>
            </a:extLst>
          </p:cNvPr>
          <p:cNvSpPr>
            <a:spLocks noGrp="1"/>
          </p:cNvSpPr>
          <p:nvPr>
            <p:ph type="title"/>
          </p:nvPr>
        </p:nvSpPr>
        <p:spPr>
          <a:xfrm>
            <a:off x="1141413" y="224852"/>
            <a:ext cx="9905998" cy="1259174"/>
          </a:xfrm>
        </p:spPr>
        <p:txBody>
          <a:bodyPr>
            <a:noAutofit/>
          </a:bodyPr>
          <a:lstStyle/>
          <a:p>
            <a:r>
              <a:rPr lang="en-IN" sz="2400" b="1" dirty="0">
                <a:solidFill>
                  <a:srgbClr val="FFC000"/>
                </a:solidFill>
              </a:rPr>
              <a:t>List of 10 players who have scored most runs in boundaries and have played more than 2 IPL seasons(more than 28 matches).</a:t>
            </a:r>
          </a:p>
        </p:txBody>
      </p:sp>
      <p:pic>
        <p:nvPicPr>
          <p:cNvPr id="9" name="Content Placeholder 8">
            <a:extLst>
              <a:ext uri="{FF2B5EF4-FFF2-40B4-BE49-F238E27FC236}">
                <a16:creationId xmlns:a16="http://schemas.microsoft.com/office/drawing/2014/main" id="{E7DAB5DE-6981-EBC0-E5BA-CC0136BCB0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5455" y="1161095"/>
            <a:ext cx="3875062" cy="1685679"/>
          </a:xfrm>
          <a:effectLst>
            <a:glow rad="139700">
              <a:schemeClr val="accent6">
                <a:satMod val="175000"/>
                <a:alpha val="40000"/>
              </a:schemeClr>
            </a:glow>
            <a:softEdge rad="63500"/>
          </a:effectLst>
        </p:spPr>
      </p:pic>
      <p:pic>
        <p:nvPicPr>
          <p:cNvPr id="10" name="Content Placeholder 4">
            <a:extLst>
              <a:ext uri="{FF2B5EF4-FFF2-40B4-BE49-F238E27FC236}">
                <a16:creationId xmlns:a16="http://schemas.microsoft.com/office/drawing/2014/main" id="{B9146674-6A3C-6219-2597-8A1B4B58A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3" y="4616970"/>
            <a:ext cx="3364119" cy="2095113"/>
          </a:xfrm>
          <a:prstGeom prst="rect">
            <a:avLst/>
          </a:prstGeom>
          <a:effectLst>
            <a:glow rad="139700">
              <a:schemeClr val="accent6">
                <a:satMod val="175000"/>
                <a:alpha val="40000"/>
              </a:schemeClr>
            </a:glow>
            <a:softEdge rad="50800"/>
          </a:effectLst>
        </p:spPr>
      </p:pic>
      <p:sp>
        <p:nvSpPr>
          <p:cNvPr id="12" name="TextBox 11">
            <a:extLst>
              <a:ext uri="{FF2B5EF4-FFF2-40B4-BE49-F238E27FC236}">
                <a16:creationId xmlns:a16="http://schemas.microsoft.com/office/drawing/2014/main" id="{F97CBAA5-81F4-4F54-8B43-FB0BF76F20AA}"/>
              </a:ext>
            </a:extLst>
          </p:cNvPr>
          <p:cNvSpPr txBox="1"/>
          <p:nvPr/>
        </p:nvSpPr>
        <p:spPr>
          <a:xfrm>
            <a:off x="1141413" y="1539999"/>
            <a:ext cx="5346493" cy="3139321"/>
          </a:xfrm>
          <a:prstGeom prst="rect">
            <a:avLst/>
          </a:prstGeom>
          <a:noFill/>
        </p:spPr>
        <p:txBody>
          <a:bodyPr wrap="square">
            <a:spAutoFit/>
          </a:bodyPr>
          <a:lstStyle/>
          <a:p>
            <a:pPr marL="0" marR="0">
              <a:spcBef>
                <a:spcPts val="0"/>
              </a:spcBef>
              <a:spcAft>
                <a:spcPts val="0"/>
              </a:spcAft>
            </a:pPr>
            <a:r>
              <a:rPr lang="en-IN" sz="1800" b="1" dirty="0">
                <a:solidFill>
                  <a:schemeClr val="tx1"/>
                </a:solidFill>
                <a:effectLst/>
                <a:latin typeface="Calibri" panose="020F0502020204030204" pitchFamily="34" charset="0"/>
              </a:rPr>
              <a:t>SELECT batsman, </a:t>
            </a:r>
          </a:p>
          <a:p>
            <a:pPr marL="0" marR="0">
              <a:spcBef>
                <a:spcPts val="0"/>
              </a:spcBef>
              <a:spcAft>
                <a:spcPts val="0"/>
              </a:spcAft>
            </a:pPr>
            <a:r>
              <a:rPr lang="en-IN" sz="1800" b="1" dirty="0">
                <a:solidFill>
                  <a:schemeClr val="tx1"/>
                </a:solidFill>
                <a:effectLst/>
                <a:latin typeface="Calibri" panose="020F0502020204030204" pitchFamily="34" charset="0"/>
              </a:rPr>
              <a:t>ROUND(SUM(CASE WHEN </a:t>
            </a:r>
            <a:r>
              <a:rPr lang="en-IN" sz="1800" b="1" dirty="0" err="1">
                <a:solidFill>
                  <a:schemeClr val="tx1"/>
                </a:solidFill>
                <a:effectLst/>
                <a:latin typeface="Calibri" panose="020F0502020204030204" pitchFamily="34" charset="0"/>
              </a:rPr>
              <a:t>batsman_runs</a:t>
            </a:r>
            <a:r>
              <a:rPr lang="en-IN" sz="1800" b="1" dirty="0">
                <a:solidFill>
                  <a:schemeClr val="tx1"/>
                </a:solidFill>
                <a:effectLst/>
                <a:latin typeface="Calibri" panose="020F0502020204030204" pitchFamily="34" charset="0"/>
              </a:rPr>
              <a:t> in(4,6) THEN </a:t>
            </a:r>
            <a:r>
              <a:rPr lang="en-IN" sz="1800" b="1" dirty="0" err="1">
                <a:solidFill>
                  <a:schemeClr val="tx1"/>
                </a:solidFill>
                <a:effectLst/>
                <a:latin typeface="Calibri" panose="020F0502020204030204" pitchFamily="34" charset="0"/>
              </a:rPr>
              <a:t>batsman_runs</a:t>
            </a:r>
            <a:r>
              <a:rPr lang="en-IN" sz="1800" b="1" dirty="0">
                <a:solidFill>
                  <a:schemeClr val="tx1"/>
                </a:solidFill>
                <a:effectLst/>
                <a:latin typeface="Calibri" panose="020F0502020204030204" pitchFamily="34" charset="0"/>
              </a:rPr>
              <a:t> else 0 END)*1.0 / SUM(</a:t>
            </a:r>
            <a:r>
              <a:rPr lang="en-IN" sz="1800" b="1" dirty="0" err="1">
                <a:solidFill>
                  <a:schemeClr val="tx1"/>
                </a:solidFill>
                <a:effectLst/>
                <a:latin typeface="Calibri" panose="020F0502020204030204" pitchFamily="34" charset="0"/>
              </a:rPr>
              <a:t>batsman_runs</a:t>
            </a:r>
            <a:r>
              <a:rPr lang="en-IN" sz="1800" b="1" dirty="0">
                <a:solidFill>
                  <a:schemeClr val="tx1"/>
                </a:solidFill>
                <a:effectLst/>
                <a:latin typeface="Calibri" panose="020F0502020204030204" pitchFamily="34" charset="0"/>
              </a:rPr>
              <a:t>)*100,2) AS </a:t>
            </a:r>
            <a:r>
              <a:rPr lang="en-IN" b="1" dirty="0" err="1">
                <a:latin typeface="Calibri" panose="020F0502020204030204" pitchFamily="34" charset="0"/>
              </a:rPr>
              <a:t>B</a:t>
            </a:r>
            <a:r>
              <a:rPr lang="en-IN" sz="1800" b="1" dirty="0" err="1">
                <a:solidFill>
                  <a:schemeClr val="tx1"/>
                </a:solidFill>
                <a:effectLst/>
                <a:latin typeface="Calibri" panose="020F0502020204030204" pitchFamily="34" charset="0"/>
              </a:rPr>
              <a:t>oundary_Percentage</a:t>
            </a:r>
            <a:endParaRPr lang="en-IN" sz="1800" b="1" dirty="0">
              <a:solidFill>
                <a:schemeClr val="tx1"/>
              </a:solidFill>
              <a:effectLst/>
              <a:latin typeface="Calibri" panose="020F0502020204030204" pitchFamily="34" charset="0"/>
            </a:endParaRPr>
          </a:p>
          <a:p>
            <a:pPr marL="0" marR="0">
              <a:spcBef>
                <a:spcPts val="0"/>
              </a:spcBef>
              <a:spcAft>
                <a:spcPts val="0"/>
              </a:spcAft>
            </a:pPr>
            <a:r>
              <a:rPr lang="en-IN" sz="1800" b="1" dirty="0">
                <a:solidFill>
                  <a:schemeClr val="tx1"/>
                </a:solidFill>
                <a:effectLst/>
                <a:latin typeface="Calibri" panose="020F0502020204030204" pitchFamily="34" charset="0"/>
              </a:rPr>
              <a:t>FROM </a:t>
            </a:r>
            <a:r>
              <a:rPr lang="en-IN" sz="1800" b="1" dirty="0" err="1">
                <a:solidFill>
                  <a:schemeClr val="tx1"/>
                </a:solidFill>
                <a:effectLst/>
                <a:latin typeface="Calibri" panose="020F0502020204030204" pitchFamily="34" charset="0"/>
              </a:rPr>
              <a:t>ipl_ball</a:t>
            </a:r>
            <a:endParaRPr lang="en-IN" sz="1800" b="1" dirty="0">
              <a:solidFill>
                <a:schemeClr val="tx1"/>
              </a:solidFill>
              <a:effectLst/>
              <a:latin typeface="Calibri" panose="020F0502020204030204" pitchFamily="34" charset="0"/>
            </a:endParaRPr>
          </a:p>
          <a:p>
            <a:pPr marL="0" marR="0">
              <a:spcBef>
                <a:spcPts val="0"/>
              </a:spcBef>
              <a:spcAft>
                <a:spcPts val="0"/>
              </a:spcAft>
            </a:pPr>
            <a:r>
              <a:rPr lang="en-IN" sz="1800" b="1" dirty="0">
                <a:solidFill>
                  <a:schemeClr val="tx1"/>
                </a:solidFill>
                <a:effectLst/>
                <a:latin typeface="Calibri" panose="020F0502020204030204" pitchFamily="34" charset="0"/>
              </a:rPr>
              <a:t>WHERE </a:t>
            </a:r>
            <a:r>
              <a:rPr lang="en-IN" sz="1800" b="1" dirty="0" err="1">
                <a:solidFill>
                  <a:schemeClr val="tx1"/>
                </a:solidFill>
                <a:effectLst/>
                <a:latin typeface="Calibri" panose="020F0502020204030204" pitchFamily="34" charset="0"/>
              </a:rPr>
              <a:t>extras_type</a:t>
            </a:r>
            <a:r>
              <a:rPr lang="en-IN" sz="1800" b="1" dirty="0">
                <a:solidFill>
                  <a:schemeClr val="tx1"/>
                </a:solidFill>
                <a:effectLst/>
                <a:latin typeface="Calibri" panose="020F0502020204030204" pitchFamily="34" charset="0"/>
              </a:rPr>
              <a:t> NOT IN ('wides')</a:t>
            </a:r>
          </a:p>
          <a:p>
            <a:pPr marL="0" marR="0">
              <a:spcBef>
                <a:spcPts val="0"/>
              </a:spcBef>
              <a:spcAft>
                <a:spcPts val="0"/>
              </a:spcAft>
            </a:pPr>
            <a:r>
              <a:rPr lang="en-IN" sz="1800" b="1" dirty="0">
                <a:solidFill>
                  <a:schemeClr val="tx1"/>
                </a:solidFill>
                <a:effectLst/>
                <a:latin typeface="Calibri" panose="020F0502020204030204" pitchFamily="34" charset="0"/>
              </a:rPr>
              <a:t>GROUP BY </a:t>
            </a:r>
            <a:r>
              <a:rPr lang="en-IN" b="1" dirty="0">
                <a:latin typeface="Calibri" panose="020F0502020204030204" pitchFamily="34" charset="0"/>
              </a:rPr>
              <a:t>B</a:t>
            </a:r>
            <a:r>
              <a:rPr lang="en-IN" sz="1800" b="1" dirty="0">
                <a:solidFill>
                  <a:schemeClr val="tx1"/>
                </a:solidFill>
                <a:effectLst/>
                <a:latin typeface="Calibri" panose="020F0502020204030204" pitchFamily="34" charset="0"/>
              </a:rPr>
              <a:t>atsman</a:t>
            </a:r>
          </a:p>
          <a:p>
            <a:pPr marL="0" marR="0">
              <a:spcBef>
                <a:spcPts val="0"/>
              </a:spcBef>
              <a:spcAft>
                <a:spcPts val="0"/>
              </a:spcAft>
            </a:pPr>
            <a:r>
              <a:rPr lang="en-IN" sz="1800" b="1" dirty="0">
                <a:solidFill>
                  <a:schemeClr val="tx1"/>
                </a:solidFill>
                <a:effectLst/>
                <a:latin typeface="Calibri" panose="020F0502020204030204" pitchFamily="34" charset="0"/>
              </a:rPr>
              <a:t>HAVING COUNT(DISTINCT id) &gt; 28</a:t>
            </a:r>
          </a:p>
          <a:p>
            <a:pPr marL="0" marR="0">
              <a:spcBef>
                <a:spcPts val="0"/>
              </a:spcBef>
              <a:spcAft>
                <a:spcPts val="0"/>
              </a:spcAft>
            </a:pPr>
            <a:r>
              <a:rPr lang="en-IN" sz="1800" b="1" dirty="0">
                <a:solidFill>
                  <a:schemeClr val="tx1"/>
                </a:solidFill>
                <a:effectLst/>
                <a:latin typeface="Calibri" panose="020F0502020204030204" pitchFamily="34" charset="0"/>
              </a:rPr>
              <a:t>ORDER BY  </a:t>
            </a:r>
            <a:r>
              <a:rPr lang="en-IN" sz="1800" b="1" dirty="0" err="1">
                <a:solidFill>
                  <a:schemeClr val="tx1"/>
                </a:solidFill>
                <a:effectLst/>
                <a:latin typeface="Calibri" panose="020F0502020204030204" pitchFamily="34" charset="0"/>
              </a:rPr>
              <a:t>boundary_percentage</a:t>
            </a:r>
            <a:r>
              <a:rPr lang="en-IN" sz="1800" b="1" dirty="0">
                <a:solidFill>
                  <a:schemeClr val="tx1"/>
                </a:solidFill>
                <a:effectLst/>
                <a:latin typeface="Calibri" panose="020F0502020204030204" pitchFamily="34" charset="0"/>
              </a:rPr>
              <a:t> DESC</a:t>
            </a:r>
          </a:p>
          <a:p>
            <a:pPr marL="0" marR="0">
              <a:spcBef>
                <a:spcPts val="0"/>
              </a:spcBef>
              <a:spcAft>
                <a:spcPts val="0"/>
              </a:spcAft>
            </a:pPr>
            <a:r>
              <a:rPr lang="en-IN" sz="1800" b="1" dirty="0">
                <a:solidFill>
                  <a:schemeClr val="tx1"/>
                </a:solidFill>
                <a:effectLst/>
                <a:latin typeface="Calibri" panose="020F0502020204030204" pitchFamily="34" charset="0"/>
              </a:rPr>
              <a:t>LIMIT 10;</a:t>
            </a:r>
          </a:p>
          <a:p>
            <a:endParaRPr lang="en-IN" b="1" dirty="0"/>
          </a:p>
        </p:txBody>
      </p:sp>
      <p:pic>
        <p:nvPicPr>
          <p:cNvPr id="13" name="Picture 12">
            <a:extLst>
              <a:ext uri="{FF2B5EF4-FFF2-40B4-BE49-F238E27FC236}">
                <a16:creationId xmlns:a16="http://schemas.microsoft.com/office/drawing/2014/main" id="{357B3F3B-AE7A-127B-7FB2-D8C094EFD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567" y="3109660"/>
            <a:ext cx="6731910" cy="3602423"/>
          </a:xfrm>
          <a:prstGeom prst="rect">
            <a:avLst/>
          </a:prstGeom>
          <a:effectLst>
            <a:glow rad="139700">
              <a:schemeClr val="accent6">
                <a:satMod val="175000"/>
                <a:alpha val="40000"/>
              </a:schemeClr>
            </a:glow>
            <a:softEdge rad="63500"/>
          </a:effectLst>
        </p:spPr>
      </p:pic>
    </p:spTree>
    <p:extLst>
      <p:ext uri="{BB962C8B-B14F-4D97-AF65-F5344CB8AC3E}">
        <p14:creationId xmlns:p14="http://schemas.microsoft.com/office/powerpoint/2010/main" val="139989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3321-A488-A3F6-A407-A632992946A2}"/>
              </a:ext>
            </a:extLst>
          </p:cNvPr>
          <p:cNvSpPr>
            <a:spLocks noGrp="1"/>
          </p:cNvSpPr>
          <p:nvPr>
            <p:ph type="title"/>
          </p:nvPr>
        </p:nvSpPr>
        <p:spPr>
          <a:xfrm>
            <a:off x="1141413" y="0"/>
            <a:ext cx="9905998" cy="953914"/>
          </a:xfrm>
        </p:spPr>
        <p:txBody>
          <a:bodyPr/>
          <a:lstStyle/>
          <a:p>
            <a:r>
              <a:rPr lang="en-US" u="sng" dirty="0">
                <a:solidFill>
                  <a:schemeClr val="accent3">
                    <a:lumMod val="50000"/>
                  </a:schemeClr>
                </a:solidFill>
                <a:effectLst>
                  <a:outerShdw blurRad="38100" dist="38100" dir="2700000" algn="tl">
                    <a:srgbClr val="000000">
                      <a:alpha val="43137"/>
                    </a:srgbClr>
                  </a:outerShdw>
                </a:effectLst>
                <a:latin typeface="Gill Sans Ultra Bold" panose="020B0A02020104020203" pitchFamily="34" charset="0"/>
              </a:rPr>
              <a:t>Bowlers with good economy</a:t>
            </a:r>
            <a:endParaRPr lang="en-IN" u="sng" dirty="0">
              <a:solidFill>
                <a:schemeClr val="accent3">
                  <a:lumMod val="50000"/>
                </a:schemeClr>
              </a:solidFill>
              <a:effectLst>
                <a:outerShdw blurRad="38100" dist="38100" dir="2700000" algn="tl">
                  <a:srgbClr val="000000">
                    <a:alpha val="43137"/>
                  </a:srgbClr>
                </a:outerShdw>
              </a:effectLst>
              <a:latin typeface="Gill Sans Ultra Bold" panose="020B0A02020104020203" pitchFamily="34" charset="0"/>
            </a:endParaRPr>
          </a:p>
        </p:txBody>
      </p:sp>
      <p:pic>
        <p:nvPicPr>
          <p:cNvPr id="5" name="Picture 4">
            <a:extLst>
              <a:ext uri="{FF2B5EF4-FFF2-40B4-BE49-F238E27FC236}">
                <a16:creationId xmlns:a16="http://schemas.microsoft.com/office/drawing/2014/main" id="{919E5E67-1E26-E77D-A390-C16BC66B5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59" y="1304143"/>
            <a:ext cx="7334678" cy="5016395"/>
          </a:xfrm>
          <a:prstGeom prst="rect">
            <a:avLst/>
          </a:prstGeom>
          <a:effectLst>
            <a:glow rad="139700">
              <a:schemeClr val="accent3">
                <a:satMod val="175000"/>
                <a:alpha val="40000"/>
              </a:schemeClr>
            </a:glow>
            <a:softEdge rad="50800"/>
          </a:effectLst>
        </p:spPr>
      </p:pic>
      <p:pic>
        <p:nvPicPr>
          <p:cNvPr id="7" name="Picture 6">
            <a:extLst>
              <a:ext uri="{FF2B5EF4-FFF2-40B4-BE49-F238E27FC236}">
                <a16:creationId xmlns:a16="http://schemas.microsoft.com/office/drawing/2014/main" id="{F8F45A3D-ECA0-E3A8-9933-2328D5E2A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460" y="1431559"/>
            <a:ext cx="3163481" cy="15364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1E6FD815-F8EB-8654-AB14-47052D5DF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460" y="3157058"/>
            <a:ext cx="3163481" cy="3163481"/>
          </a:xfrm>
          <a:prstGeom prst="rect">
            <a:avLst/>
          </a:prstGeom>
          <a:effectLst>
            <a:glow rad="139700">
              <a:schemeClr val="accent3">
                <a:satMod val="175000"/>
                <a:alpha val="40000"/>
              </a:schemeClr>
            </a:glow>
            <a:softEdge rad="50800"/>
          </a:effectLst>
        </p:spPr>
      </p:pic>
    </p:spTree>
    <p:extLst>
      <p:ext uri="{BB962C8B-B14F-4D97-AF65-F5344CB8AC3E}">
        <p14:creationId xmlns:p14="http://schemas.microsoft.com/office/powerpoint/2010/main" val="293830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B1F4-E916-0B65-86F9-0FCB257D10F2}"/>
              </a:ext>
            </a:extLst>
          </p:cNvPr>
          <p:cNvSpPr>
            <a:spLocks noGrp="1"/>
          </p:cNvSpPr>
          <p:nvPr>
            <p:ph type="title"/>
          </p:nvPr>
        </p:nvSpPr>
        <p:spPr>
          <a:xfrm>
            <a:off x="1143003" y="157021"/>
            <a:ext cx="6468438" cy="1536867"/>
          </a:xfrm>
          <a:blipFill>
            <a:blip r:embed="rId2"/>
            <a:tile tx="0" ty="0" sx="100000" sy="100000" flip="none" algn="tl"/>
          </a:blipFill>
          <a:effectLst>
            <a:softEdge rad="63500"/>
          </a:effectLst>
        </p:spPr>
        <p:txBody>
          <a:bodyPr>
            <a:noAutofit/>
          </a:bodyPr>
          <a:lstStyle/>
          <a:p>
            <a:pPr algn="ctr"/>
            <a:r>
              <a:rPr lang="en-IN" sz="2800" b="1" dirty="0">
                <a:solidFill>
                  <a:schemeClr val="accent3"/>
                </a:solidFill>
              </a:rPr>
              <a:t>List of 10 bowlers with best economy who have bowled at least 500 balls in IPL</a:t>
            </a:r>
            <a:br>
              <a:rPr lang="en-IN" sz="2800" b="1" dirty="0">
                <a:solidFill>
                  <a:schemeClr val="accent3"/>
                </a:solidFill>
              </a:rPr>
            </a:br>
            <a:endParaRPr lang="en-IN" sz="2800" b="1" dirty="0">
              <a:solidFill>
                <a:schemeClr val="accent3"/>
              </a:solidFill>
            </a:endParaRPr>
          </a:p>
        </p:txBody>
      </p:sp>
      <p:pic>
        <p:nvPicPr>
          <p:cNvPr id="4" name="Picture 3">
            <a:extLst>
              <a:ext uri="{FF2B5EF4-FFF2-40B4-BE49-F238E27FC236}">
                <a16:creationId xmlns:a16="http://schemas.microsoft.com/office/drawing/2014/main" id="{6F306D18-0824-8125-72FE-495BAA999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213" y="3142131"/>
            <a:ext cx="5752474" cy="3558848"/>
          </a:xfrm>
          <a:prstGeom prst="rect">
            <a:avLst/>
          </a:prstGeom>
          <a:effectLst>
            <a:glow rad="139700">
              <a:schemeClr val="accent3">
                <a:satMod val="175000"/>
                <a:alpha val="40000"/>
              </a:schemeClr>
            </a:glow>
            <a:softEdge rad="50800"/>
          </a:effectLst>
        </p:spPr>
      </p:pic>
      <p:pic>
        <p:nvPicPr>
          <p:cNvPr id="7" name="Picture 6">
            <a:extLst>
              <a:ext uri="{FF2B5EF4-FFF2-40B4-BE49-F238E27FC236}">
                <a16:creationId xmlns:a16="http://schemas.microsoft.com/office/drawing/2014/main" id="{733B8827-8895-CAE8-BF55-215FB8486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055" y="157021"/>
            <a:ext cx="3699632" cy="2655393"/>
          </a:xfrm>
          <a:prstGeom prst="rect">
            <a:avLst/>
          </a:prstGeom>
          <a:effectLst>
            <a:glow rad="139700">
              <a:schemeClr val="accent3">
                <a:satMod val="175000"/>
                <a:alpha val="40000"/>
              </a:schemeClr>
            </a:glow>
            <a:softEdge rad="50800"/>
          </a:effectLst>
        </p:spPr>
      </p:pic>
      <p:sp>
        <p:nvSpPr>
          <p:cNvPr id="8" name="Rectangle 7">
            <a:extLst>
              <a:ext uri="{FF2B5EF4-FFF2-40B4-BE49-F238E27FC236}">
                <a16:creationId xmlns:a16="http://schemas.microsoft.com/office/drawing/2014/main" id="{2F6B2585-8389-72F5-4ABC-E9C78D8049B3}"/>
              </a:ext>
            </a:extLst>
          </p:cNvPr>
          <p:cNvSpPr/>
          <p:nvPr/>
        </p:nvSpPr>
        <p:spPr>
          <a:xfrm>
            <a:off x="1143003" y="2151465"/>
            <a:ext cx="3435686" cy="4549514"/>
          </a:xfrm>
          <a:prstGeom prst="rect">
            <a:avLst/>
          </a:prstGeom>
          <a:blipFill>
            <a:blip r:embed="rId2"/>
            <a:tile tx="0" ty="0" sx="100000" sy="100000" flip="none" algn="tl"/>
          </a:blipFill>
          <a:effectLst>
            <a:outerShdw blurRad="50800" dist="38100" dir="5400000" algn="t" rotWithShape="0">
              <a:schemeClr val="tx1">
                <a:alpha val="40000"/>
              </a:schemeClr>
            </a:outerShdw>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endParaRPr lang="en-IN" sz="2400" b="1" dirty="0">
              <a:solidFill>
                <a:schemeClr val="accent3"/>
              </a:solidFill>
              <a:effectLst/>
              <a:latin typeface="Calibri" panose="020F0502020204030204" pitchFamily="34" charset="0"/>
            </a:endParaRPr>
          </a:p>
          <a:p>
            <a:pPr marL="0" marR="0">
              <a:spcBef>
                <a:spcPts val="0"/>
              </a:spcBef>
              <a:spcAft>
                <a:spcPts val="0"/>
              </a:spcAft>
            </a:pPr>
            <a:endParaRPr lang="en-IN" sz="2400" b="1" dirty="0">
              <a:solidFill>
                <a:schemeClr val="accent3"/>
              </a:solidFill>
              <a:latin typeface="Calibri" panose="020F0502020204030204" pitchFamily="34" charset="0"/>
            </a:endParaRPr>
          </a:p>
          <a:p>
            <a:pPr marL="0" marR="0">
              <a:spcBef>
                <a:spcPts val="0"/>
              </a:spcBef>
              <a:spcAft>
                <a:spcPts val="0"/>
              </a:spcAft>
            </a:pPr>
            <a:r>
              <a:rPr lang="en-IN" sz="2400" b="1" dirty="0">
                <a:solidFill>
                  <a:schemeClr val="accent3"/>
                </a:solidFill>
                <a:effectLst/>
                <a:latin typeface="Calibri" panose="020F0502020204030204" pitchFamily="34" charset="0"/>
              </a:rPr>
              <a:t>SELECT </a:t>
            </a:r>
          </a:p>
          <a:p>
            <a:pPr marL="0" marR="0">
              <a:spcBef>
                <a:spcPts val="0"/>
              </a:spcBef>
              <a:spcAft>
                <a:spcPts val="0"/>
              </a:spcAft>
            </a:pPr>
            <a:r>
              <a:rPr lang="en-IN" sz="2400" b="1" dirty="0">
                <a:solidFill>
                  <a:schemeClr val="accent3"/>
                </a:solidFill>
                <a:effectLst/>
                <a:latin typeface="Calibri" panose="020F0502020204030204" pitchFamily="34" charset="0"/>
              </a:rPr>
              <a:t>bowler,</a:t>
            </a:r>
          </a:p>
          <a:p>
            <a:pPr marL="0" marR="0">
              <a:spcBef>
                <a:spcPts val="0"/>
              </a:spcBef>
              <a:spcAft>
                <a:spcPts val="0"/>
              </a:spcAft>
            </a:pPr>
            <a:r>
              <a:rPr lang="en-IN" sz="2400" b="1" dirty="0">
                <a:solidFill>
                  <a:schemeClr val="accent3"/>
                </a:solidFill>
                <a:effectLst/>
                <a:latin typeface="Calibri" panose="020F0502020204030204" pitchFamily="34" charset="0"/>
              </a:rPr>
              <a:t>ROUND(SUM(</a:t>
            </a:r>
            <a:r>
              <a:rPr lang="en-IN" sz="2400" b="1" dirty="0" err="1">
                <a:solidFill>
                  <a:schemeClr val="accent3"/>
                </a:solidFill>
                <a:effectLst/>
                <a:latin typeface="Calibri" panose="020F0502020204030204" pitchFamily="34" charset="0"/>
              </a:rPr>
              <a:t>total_runs</a:t>
            </a:r>
            <a:r>
              <a:rPr lang="en-IN" sz="2400" b="1" dirty="0">
                <a:solidFill>
                  <a:schemeClr val="accent3"/>
                </a:solidFill>
                <a:effectLst/>
                <a:latin typeface="Calibri" panose="020F0502020204030204" pitchFamily="34" charset="0"/>
              </a:rPr>
              <a:t>)/(COUNT(bowler)/6.0), 2) as Economy</a:t>
            </a:r>
          </a:p>
          <a:p>
            <a:pPr marL="0" marR="0">
              <a:spcBef>
                <a:spcPts val="0"/>
              </a:spcBef>
              <a:spcAft>
                <a:spcPts val="0"/>
              </a:spcAft>
            </a:pPr>
            <a:r>
              <a:rPr lang="en-IN" sz="2400" b="1" dirty="0">
                <a:solidFill>
                  <a:schemeClr val="accent3"/>
                </a:solidFill>
                <a:effectLst/>
                <a:latin typeface="Calibri" panose="020F0502020204030204" pitchFamily="34" charset="0"/>
              </a:rPr>
              <a:t>FROM </a:t>
            </a:r>
            <a:r>
              <a:rPr lang="en-IN" sz="2400" b="1" dirty="0" err="1">
                <a:solidFill>
                  <a:schemeClr val="accent3"/>
                </a:solidFill>
                <a:effectLst/>
                <a:latin typeface="Calibri" panose="020F0502020204030204" pitchFamily="34" charset="0"/>
              </a:rPr>
              <a:t>ipl_ball</a:t>
            </a:r>
            <a:endParaRPr lang="en-IN" sz="2400" b="1" dirty="0">
              <a:solidFill>
                <a:schemeClr val="accent3"/>
              </a:solidFill>
              <a:effectLst/>
              <a:latin typeface="Calibri" panose="020F0502020204030204" pitchFamily="34" charset="0"/>
            </a:endParaRPr>
          </a:p>
          <a:p>
            <a:pPr marL="0" marR="0">
              <a:spcBef>
                <a:spcPts val="0"/>
              </a:spcBef>
              <a:spcAft>
                <a:spcPts val="0"/>
              </a:spcAft>
            </a:pPr>
            <a:r>
              <a:rPr lang="en-IN" sz="2400" b="1" dirty="0">
                <a:solidFill>
                  <a:schemeClr val="accent3"/>
                </a:solidFill>
                <a:effectLst/>
                <a:latin typeface="Calibri" panose="020F0502020204030204" pitchFamily="34" charset="0"/>
              </a:rPr>
              <a:t>GROUP BY </a:t>
            </a:r>
            <a:r>
              <a:rPr lang="en-IN" sz="2400" b="1" dirty="0">
                <a:solidFill>
                  <a:schemeClr val="accent3"/>
                </a:solidFill>
                <a:latin typeface="Calibri" panose="020F0502020204030204" pitchFamily="34" charset="0"/>
              </a:rPr>
              <a:t>B</a:t>
            </a:r>
            <a:r>
              <a:rPr lang="en-IN" sz="2400" b="1" dirty="0">
                <a:solidFill>
                  <a:schemeClr val="accent3"/>
                </a:solidFill>
                <a:effectLst/>
                <a:latin typeface="Calibri" panose="020F0502020204030204" pitchFamily="34" charset="0"/>
              </a:rPr>
              <a:t>owler</a:t>
            </a:r>
          </a:p>
          <a:p>
            <a:pPr marL="0" marR="0">
              <a:spcBef>
                <a:spcPts val="0"/>
              </a:spcBef>
              <a:spcAft>
                <a:spcPts val="0"/>
              </a:spcAft>
            </a:pPr>
            <a:r>
              <a:rPr lang="en-IN" sz="2400" b="1" dirty="0">
                <a:solidFill>
                  <a:schemeClr val="accent3"/>
                </a:solidFill>
                <a:effectLst/>
                <a:latin typeface="Calibri" panose="020F0502020204030204" pitchFamily="34" charset="0"/>
              </a:rPr>
              <a:t>HAVING</a:t>
            </a:r>
          </a:p>
          <a:p>
            <a:pPr marL="0" marR="0">
              <a:spcBef>
                <a:spcPts val="0"/>
              </a:spcBef>
              <a:spcAft>
                <a:spcPts val="0"/>
              </a:spcAft>
            </a:pPr>
            <a:r>
              <a:rPr lang="en-IN" sz="2400" b="1" dirty="0">
                <a:solidFill>
                  <a:schemeClr val="accent3"/>
                </a:solidFill>
                <a:effectLst/>
                <a:latin typeface="Calibri" panose="020F0502020204030204" pitchFamily="34" charset="0"/>
              </a:rPr>
              <a:t>COUNT(bowler) &gt; 500</a:t>
            </a:r>
          </a:p>
          <a:p>
            <a:pPr marL="0" marR="0">
              <a:spcBef>
                <a:spcPts val="0"/>
              </a:spcBef>
              <a:spcAft>
                <a:spcPts val="0"/>
              </a:spcAft>
            </a:pPr>
            <a:r>
              <a:rPr lang="en-IN" sz="2400" b="1" dirty="0">
                <a:solidFill>
                  <a:schemeClr val="accent3"/>
                </a:solidFill>
                <a:effectLst/>
                <a:latin typeface="Calibri" panose="020F0502020204030204" pitchFamily="34" charset="0"/>
              </a:rPr>
              <a:t>ORDER BY </a:t>
            </a:r>
            <a:r>
              <a:rPr lang="en-IN" sz="2400" b="1" dirty="0">
                <a:solidFill>
                  <a:schemeClr val="accent3"/>
                </a:solidFill>
                <a:latin typeface="Calibri" panose="020F0502020204030204" pitchFamily="34" charset="0"/>
              </a:rPr>
              <a:t>E</a:t>
            </a:r>
            <a:r>
              <a:rPr lang="en-IN" sz="2400" b="1" dirty="0">
                <a:solidFill>
                  <a:schemeClr val="accent3"/>
                </a:solidFill>
                <a:effectLst/>
                <a:latin typeface="Calibri" panose="020F0502020204030204" pitchFamily="34" charset="0"/>
              </a:rPr>
              <a:t>conomy</a:t>
            </a:r>
          </a:p>
          <a:p>
            <a:pPr marL="0" marR="0">
              <a:spcBef>
                <a:spcPts val="0"/>
              </a:spcBef>
              <a:spcAft>
                <a:spcPts val="0"/>
              </a:spcAft>
            </a:pPr>
            <a:r>
              <a:rPr lang="en-IN" sz="2400" b="1" dirty="0">
                <a:solidFill>
                  <a:schemeClr val="accent3"/>
                </a:solidFill>
                <a:effectLst/>
                <a:latin typeface="Calibri" panose="020F0502020204030204" pitchFamily="34" charset="0"/>
              </a:rPr>
              <a:t>LIMIT 10;</a:t>
            </a:r>
          </a:p>
          <a:p>
            <a:endParaRPr lang="en-IN" sz="2400" b="1" dirty="0">
              <a:solidFill>
                <a:schemeClr val="accent3"/>
              </a:solidFill>
            </a:endParaRPr>
          </a:p>
          <a:p>
            <a:pPr algn="ctr"/>
            <a:endParaRPr lang="en-IN" sz="2400" b="1" dirty="0">
              <a:solidFill>
                <a:schemeClr val="accent3"/>
              </a:solidFill>
            </a:endParaRPr>
          </a:p>
        </p:txBody>
      </p:sp>
    </p:spTree>
    <p:extLst>
      <p:ext uri="{BB962C8B-B14F-4D97-AF65-F5344CB8AC3E}">
        <p14:creationId xmlns:p14="http://schemas.microsoft.com/office/powerpoint/2010/main" val="164391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C29A-E439-158F-4685-955E955C2695}"/>
              </a:ext>
            </a:extLst>
          </p:cNvPr>
          <p:cNvSpPr>
            <a:spLocks noGrp="1"/>
          </p:cNvSpPr>
          <p:nvPr>
            <p:ph type="title"/>
          </p:nvPr>
        </p:nvSpPr>
        <p:spPr>
          <a:xfrm>
            <a:off x="1141413" y="86436"/>
            <a:ext cx="6473590" cy="1052815"/>
          </a:xfrm>
          <a:blipFill>
            <a:blip r:embed="rId2"/>
            <a:tile tx="0" ty="0" sx="100000" sy="100000" flip="none" algn="tl"/>
          </a:blipFill>
          <a:effectLst>
            <a:softEdge rad="63500"/>
          </a:effectLst>
        </p:spPr>
        <p:txBody>
          <a:bodyPr>
            <a:normAutofit fontScale="90000"/>
          </a:bodyPr>
          <a:lstStyle/>
          <a:p>
            <a:r>
              <a:rPr lang="en-IN" sz="2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effectLst>
                  <a:outerShdw blurRad="38100" dist="38100" dir="2700000" algn="tl">
                    <a:srgbClr val="000000">
                      <a:alpha val="43137"/>
                    </a:srgbClr>
                  </a:outerShdw>
                </a:effectLst>
              </a:rPr>
              <a:t>List of 10 bowlers who have the best strike rate and who gave bowled at least 500 balls</a:t>
            </a:r>
          </a:p>
        </p:txBody>
      </p:sp>
      <p:sp>
        <p:nvSpPr>
          <p:cNvPr id="5" name="TextBox 4">
            <a:extLst>
              <a:ext uri="{FF2B5EF4-FFF2-40B4-BE49-F238E27FC236}">
                <a16:creationId xmlns:a16="http://schemas.microsoft.com/office/drawing/2014/main" id="{CAD8A800-98C2-C5DD-3CEA-2B49700A8CC6}"/>
              </a:ext>
            </a:extLst>
          </p:cNvPr>
          <p:cNvSpPr txBox="1"/>
          <p:nvPr/>
        </p:nvSpPr>
        <p:spPr>
          <a:xfrm>
            <a:off x="1141413" y="1139252"/>
            <a:ext cx="5664121" cy="5632311"/>
          </a:xfrm>
          <a:prstGeom prst="rect">
            <a:avLst/>
          </a:prstGeom>
          <a:noFill/>
        </p:spPr>
        <p:txBody>
          <a:bodyPr wrap="square">
            <a:spAutoFit/>
          </a:bodyPr>
          <a:lstStyle/>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WITH </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ValidDismissals</a:t>
            </a: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AS (</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SELECT </a:t>
            </a:r>
            <a:r>
              <a:rPr lang="en-IN"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B</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owler,is_wicket</a:t>
            </a: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CASE</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WHEN </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dismissal_kind</a:t>
            </a: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IN ('bowled', 'caught', 'caught and bowled', 'hit wicket', 'lbw', 'stumped')</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THEN 1</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ELSE 0</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END AS </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is_valid_dismissal</a:t>
            </a:r>
            <a:endPar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endParaRP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FROM </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ipl_ball</a:t>
            </a: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SELECT</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bowler,</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ROUND(COUNT(bowler) * 1.0 / SUM(</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is_valid_dismissal</a:t>
            </a: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),2) </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AS economy</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FROM </a:t>
            </a:r>
            <a:r>
              <a:rPr lang="en-IN" sz="1800" b="1" dirty="0" err="1">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ValidDismissals</a:t>
            </a:r>
            <a:endPar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endParaRP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GROUP BY bowler</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HAVING</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    COUNT(bowler) &gt; 500</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ORDER BY economy</a:t>
            </a:r>
          </a:p>
          <a:p>
            <a:pPr marL="0" marR="0">
              <a:spcBef>
                <a:spcPts val="0"/>
              </a:spcBef>
              <a:spcAft>
                <a:spcPts val="0"/>
              </a:spcAft>
            </a:pPr>
            <a:r>
              <a:rPr lang="en-IN" sz="1800" b="1" dirty="0">
                <a:solidFill>
                  <a:schemeClr val="accent3">
                    <a:lumMod val="40000"/>
                    <a:lumOff val="60000"/>
                  </a:schemeClr>
                </a:solidFill>
                <a:effectLst>
                  <a:outerShdw blurRad="38100" dist="38100" dir="2700000" algn="tl">
                    <a:srgbClr val="000000">
                      <a:alpha val="43137"/>
                    </a:srgbClr>
                  </a:outerShdw>
                </a:effectLst>
                <a:latin typeface="Calibri" panose="020F0502020204030204" pitchFamily="34" charset="0"/>
              </a:rPr>
              <a:t>LIMIT 10;</a:t>
            </a:r>
          </a:p>
        </p:txBody>
      </p:sp>
      <p:pic>
        <p:nvPicPr>
          <p:cNvPr id="6" name="Content Placeholder 5">
            <a:extLst>
              <a:ext uri="{FF2B5EF4-FFF2-40B4-BE49-F238E27FC236}">
                <a16:creationId xmlns:a16="http://schemas.microsoft.com/office/drawing/2014/main" id="{C6B96BA8-A531-0132-CCE1-D754610B15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4900" y="166919"/>
            <a:ext cx="4007370" cy="2794939"/>
          </a:xfrm>
          <a:prstGeom prst="rect">
            <a:avLst/>
          </a:prstGeom>
          <a:ln>
            <a:noFill/>
          </a:ln>
          <a:effectLst>
            <a:outerShdw blurRad="190500" algn="tl" rotWithShape="0">
              <a:srgbClr val="000000">
                <a:alpha val="70000"/>
              </a:srgbClr>
            </a:outerShdw>
            <a:softEdge rad="25400"/>
          </a:effectLst>
        </p:spPr>
      </p:pic>
      <p:pic>
        <p:nvPicPr>
          <p:cNvPr id="7" name="Picture 6">
            <a:extLst>
              <a:ext uri="{FF2B5EF4-FFF2-40B4-BE49-F238E27FC236}">
                <a16:creationId xmlns:a16="http://schemas.microsoft.com/office/drawing/2014/main" id="{8B1F0960-A6DA-0696-1B21-C14116C40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248" y="3070723"/>
            <a:ext cx="6894022" cy="35919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2300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745B-B768-7407-6D21-BE612A8D847A}"/>
              </a:ext>
            </a:extLst>
          </p:cNvPr>
          <p:cNvSpPr>
            <a:spLocks noGrp="1"/>
          </p:cNvSpPr>
          <p:nvPr>
            <p:ph type="title"/>
          </p:nvPr>
        </p:nvSpPr>
        <p:spPr>
          <a:xfrm>
            <a:off x="1246344" y="179882"/>
            <a:ext cx="5379308" cy="1454046"/>
          </a:xfrm>
          <a:solidFill>
            <a:schemeClr val="accent4"/>
          </a:solidFill>
          <a:ln>
            <a:solidFill>
              <a:schemeClr val="bg1"/>
            </a:solidFill>
          </a:ln>
        </p:spPr>
        <p:style>
          <a:lnRef idx="0">
            <a:scrgbClr r="0" g="0" b="0"/>
          </a:lnRef>
          <a:fillRef idx="0">
            <a:scrgbClr r="0" g="0" b="0"/>
          </a:fillRef>
          <a:effectRef idx="0">
            <a:scrgbClr r="0" g="0" b="0"/>
          </a:effectRef>
          <a:fontRef idx="minor">
            <a:schemeClr val="lt1"/>
          </a:fontRef>
        </p:style>
        <p:txBody>
          <a:bodyPr>
            <a:noAutofit/>
          </a:bodyPr>
          <a:lstStyle/>
          <a:p>
            <a:r>
              <a:rPr lang="en-IN" sz="2400" b="1" cap="none" dirty="0">
                <a:ln w="6600">
                  <a:solidFill>
                    <a:schemeClr val="accent2"/>
                  </a:solidFill>
                  <a:prstDash val="solid"/>
                </a:ln>
                <a:solidFill>
                  <a:srgbClr val="FFFFFF"/>
                </a:solidFill>
                <a:effectLst>
                  <a:outerShdw dist="38100" dir="2700000" algn="tl" rotWithShape="0">
                    <a:schemeClr val="accent2"/>
                  </a:outerShdw>
                </a:effectLst>
              </a:rPr>
              <a:t>List of 10 allrounders who have the best bowling and batting strike rate and who gave faced at least 500 balls and bowled at least 300 balls.</a:t>
            </a:r>
          </a:p>
        </p:txBody>
      </p:sp>
      <p:sp>
        <p:nvSpPr>
          <p:cNvPr id="4" name="Rectangle: Beveled 3">
            <a:extLst>
              <a:ext uri="{FF2B5EF4-FFF2-40B4-BE49-F238E27FC236}">
                <a16:creationId xmlns:a16="http://schemas.microsoft.com/office/drawing/2014/main" id="{61DA9114-8A78-794A-683C-AE6E6123DC92}"/>
              </a:ext>
            </a:extLst>
          </p:cNvPr>
          <p:cNvSpPr/>
          <p:nvPr/>
        </p:nvSpPr>
        <p:spPr>
          <a:xfrm>
            <a:off x="1125342" y="2023672"/>
            <a:ext cx="5621311" cy="4107305"/>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endPar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ndParaRPr>
          </a:p>
          <a:p>
            <a:pPr marL="0" marR="0">
              <a:spcBef>
                <a:spcPts val="0"/>
              </a:spcBef>
              <a:spcAft>
                <a:spcPts val="0"/>
              </a:spcAft>
            </a:pP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SELECT</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a.batsman</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AS </a:t>
            </a: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all_rounder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a.batsman_sr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b.bowling_sr</a:t>
            </a:r>
            <a:endPar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ndParaRPr>
          </a:p>
          <a:p>
            <a:pPr marL="0" marR="0">
              <a:spcBef>
                <a:spcPts val="0"/>
              </a:spcBef>
              <a:spcAft>
                <a:spcPts val="0"/>
              </a:spcAft>
            </a:pP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FROM </a:t>
            </a: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batting_sr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a</a:t>
            </a:r>
          </a:p>
          <a:p>
            <a:pPr marL="0" marR="0">
              <a:spcBef>
                <a:spcPts val="0"/>
              </a:spcBef>
              <a:spcAft>
                <a:spcPts val="0"/>
              </a:spcAft>
            </a:pP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INNER JOIN</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bowling_sr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b ON </a:t>
            </a: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a.batsman</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 </a:t>
            </a: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b.bowler</a:t>
            </a:r>
            <a:endPar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endParaRPr>
          </a:p>
          <a:p>
            <a:pPr marL="0" marR="0">
              <a:spcBef>
                <a:spcPts val="0"/>
              </a:spcBef>
              <a:spcAft>
                <a:spcPts val="0"/>
              </a:spcAft>
            </a:pP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ORDER BY</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a.batsman_sr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DESC,</a:t>
            </a:r>
          </a:p>
          <a:p>
            <a:pPr marL="342900" marR="0">
              <a:spcBef>
                <a:spcPts val="0"/>
              </a:spcBef>
              <a:spcAft>
                <a:spcPts val="0"/>
              </a:spcAft>
            </a:pPr>
            <a:r>
              <a:rPr lang="en-IN" sz="1800" b="1" dirty="0" err="1">
                <a:solidFill>
                  <a:schemeClr val="tx1">
                    <a:lumMod val="95000"/>
                  </a:schemeClr>
                </a:solidFill>
                <a:effectLst>
                  <a:outerShdw blurRad="38100" dist="38100" dir="2700000" algn="tl">
                    <a:srgbClr val="000000">
                      <a:alpha val="43137"/>
                    </a:srgbClr>
                  </a:outerShdw>
                </a:effectLst>
                <a:latin typeface="Calibri" panose="020F0502020204030204" pitchFamily="34" charset="0"/>
              </a:rPr>
              <a:t>b.bowling_sr</a:t>
            </a: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 ASC</a:t>
            </a:r>
          </a:p>
          <a:p>
            <a:pPr marL="0" marR="0">
              <a:spcBef>
                <a:spcPts val="0"/>
              </a:spcBef>
              <a:spcAft>
                <a:spcPts val="0"/>
              </a:spcAft>
            </a:pPr>
            <a:r>
              <a:rPr lang="en-IN" sz="1800" b="1" dirty="0">
                <a:solidFill>
                  <a:schemeClr val="tx1">
                    <a:lumMod val="95000"/>
                  </a:schemeClr>
                </a:solidFill>
                <a:effectLst>
                  <a:outerShdw blurRad="38100" dist="38100" dir="2700000" algn="tl">
                    <a:srgbClr val="000000">
                      <a:alpha val="43137"/>
                    </a:srgbClr>
                  </a:outerShdw>
                </a:effectLst>
                <a:latin typeface="Calibri" panose="020F0502020204030204" pitchFamily="34" charset="0"/>
              </a:rPr>
              <a:t>LIMIT 10;</a:t>
            </a:r>
          </a:p>
          <a:p>
            <a:pPr algn="ctr"/>
            <a:endParaRPr lang="en-IN" b="1" dirty="0">
              <a:solidFill>
                <a:schemeClr val="tx1">
                  <a:lumMod val="95000"/>
                </a:schemeClr>
              </a:solidFill>
              <a:effectLst>
                <a:outerShdw blurRad="38100" dist="38100" dir="2700000" algn="tl">
                  <a:srgbClr val="000000">
                    <a:alpha val="43137"/>
                  </a:srgbClr>
                </a:outerShdw>
              </a:effectLst>
            </a:endParaRPr>
          </a:p>
        </p:txBody>
      </p:sp>
      <p:pic>
        <p:nvPicPr>
          <p:cNvPr id="5" name="Content Placeholder 8">
            <a:extLst>
              <a:ext uri="{FF2B5EF4-FFF2-40B4-BE49-F238E27FC236}">
                <a16:creationId xmlns:a16="http://schemas.microsoft.com/office/drawing/2014/main" id="{AC9C3A68-766A-4301-4025-FA9F50499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0876" y="97436"/>
            <a:ext cx="4115070" cy="2263288"/>
          </a:xfrm>
          <a:prstGeom prst="rect">
            <a:avLst/>
          </a:prstGeom>
          <a:ln>
            <a:noFill/>
          </a:ln>
          <a:effectLst>
            <a:glow rad="101600">
              <a:schemeClr val="accent3">
                <a:satMod val="175000"/>
                <a:alpha val="40000"/>
              </a:schemeClr>
            </a:glow>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5DAC85A-58A2-B70E-0424-CC826C227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876" y="2421966"/>
            <a:ext cx="4115070" cy="2074753"/>
          </a:xfrm>
          <a:prstGeom prst="rect">
            <a:avLst/>
          </a:prstGeom>
          <a:ln>
            <a:noFill/>
          </a:ln>
          <a:effectLst>
            <a:glow rad="101600">
              <a:schemeClr val="accent3">
                <a:satMod val="175000"/>
                <a:alpha val="40000"/>
              </a:schemeClr>
            </a:glow>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A4A4F01-46A8-3663-3330-1BE943763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876" y="4557962"/>
            <a:ext cx="4115070" cy="2187098"/>
          </a:xfrm>
          <a:prstGeom prst="rect">
            <a:avLst/>
          </a:prstGeom>
          <a:ln>
            <a:noFill/>
          </a:ln>
          <a:effectLst>
            <a:glow rad="101600">
              <a:schemeClr val="accent3">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4013898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2CB3-FB5B-D29F-F0F5-662D6A796F37}"/>
              </a:ext>
            </a:extLst>
          </p:cNvPr>
          <p:cNvSpPr>
            <a:spLocks noGrp="1"/>
          </p:cNvSpPr>
          <p:nvPr>
            <p:ph type="title"/>
          </p:nvPr>
        </p:nvSpPr>
        <p:spPr>
          <a:xfrm>
            <a:off x="1334125" y="164892"/>
            <a:ext cx="10282912" cy="1066799"/>
          </a:xfrm>
          <a:effectLst>
            <a:glow rad="139700">
              <a:schemeClr val="accent3">
                <a:satMod val="175000"/>
                <a:alpha val="40000"/>
              </a:schemeClr>
            </a:glow>
          </a:effectLst>
        </p:spPr>
        <p:txBody>
          <a:bodyPr>
            <a:normAutofit fontScale="90000"/>
          </a:bodyPr>
          <a:lstStyle/>
          <a:p>
            <a:r>
              <a:rPr lang="en-US" b="1" dirty="0">
                <a:blipFill>
                  <a:blip r:embed="rId2"/>
                  <a:tile tx="0" ty="0" sx="100000" sy="100000" flip="none" algn="tl"/>
                </a:blipFill>
                <a:effectLst>
                  <a:outerShdw blurRad="50800" dist="38100" dir="18900000" algn="bl" rotWithShape="0">
                    <a:prstClr val="black">
                      <a:alpha val="40000"/>
                    </a:prstClr>
                  </a:outerShdw>
                </a:effectLst>
                <a:latin typeface="Rockwell Extra Bold" panose="02060903040505020403" pitchFamily="18" charset="0"/>
              </a:rPr>
              <a:t>The most important criteria for selecting WICKETKEEPERS in the IPL.</a:t>
            </a:r>
            <a:endParaRPr lang="en-IN" b="1" dirty="0">
              <a:blipFill>
                <a:blip r:embed="rId2"/>
                <a:tile tx="0" ty="0" sx="100000" sy="100000" flip="none" algn="tl"/>
              </a:blipFill>
              <a:effectLst>
                <a:outerShdw blurRad="50800" dist="38100" dir="18900000" algn="bl" rotWithShape="0">
                  <a:prstClr val="black">
                    <a:alpha val="40000"/>
                  </a:prstClr>
                </a:outerShdw>
              </a:effectLst>
              <a:latin typeface="Rockwell Extra Bold" panose="02060903040505020403" pitchFamily="18" charset="0"/>
            </a:endParaRPr>
          </a:p>
        </p:txBody>
      </p:sp>
      <p:pic>
        <p:nvPicPr>
          <p:cNvPr id="5" name="Picture 4">
            <a:extLst>
              <a:ext uri="{FF2B5EF4-FFF2-40B4-BE49-F238E27FC236}">
                <a16:creationId xmlns:a16="http://schemas.microsoft.com/office/drawing/2014/main" id="{929902AE-CE8C-62AC-B0ED-D512CF285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39" y="1573968"/>
            <a:ext cx="8519042" cy="4472497"/>
          </a:xfrm>
          <a:prstGeom prst="rect">
            <a:avLst/>
          </a:prstGeom>
          <a:ln w="34925">
            <a:noFill/>
          </a:ln>
          <a:effectLst>
            <a:outerShdw blurRad="225425" dist="50800" dir="5220000" algn="ctr">
              <a:srgbClr val="000000">
                <a:alpha val="33000"/>
              </a:srgbClr>
            </a:outerShdw>
            <a:reflection blurRad="12700" stA="30000" endPos="30000" dist="5000" dir="5400000" sy="-100000" algn="bl" rotWithShape="0"/>
          </a:effectLst>
        </p:spPr>
      </p:pic>
      <p:pic>
        <p:nvPicPr>
          <p:cNvPr id="9" name="Picture 8">
            <a:extLst>
              <a:ext uri="{FF2B5EF4-FFF2-40B4-BE49-F238E27FC236}">
                <a16:creationId xmlns:a16="http://schemas.microsoft.com/office/drawing/2014/main" id="{CC58763B-33E1-220F-1582-610A2FC8E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039" y="1573968"/>
            <a:ext cx="1835670" cy="953136"/>
          </a:xfrm>
          <a:prstGeom prst="rect">
            <a:avLst/>
          </a:prstGeom>
        </p:spPr>
      </p:pic>
    </p:spTree>
    <p:extLst>
      <p:ext uri="{BB962C8B-B14F-4D97-AF65-F5344CB8AC3E}">
        <p14:creationId xmlns:p14="http://schemas.microsoft.com/office/powerpoint/2010/main" val="2902567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EB6E-29E0-91F7-4099-16D0AD8D9734}"/>
              </a:ext>
            </a:extLst>
          </p:cNvPr>
          <p:cNvSpPr>
            <a:spLocks noGrp="1"/>
          </p:cNvSpPr>
          <p:nvPr>
            <p:ph type="title"/>
          </p:nvPr>
        </p:nvSpPr>
        <p:spPr>
          <a:xfrm>
            <a:off x="1306304" y="0"/>
            <a:ext cx="9905998" cy="557133"/>
          </a:xfrm>
          <a:solidFill>
            <a:schemeClr val="accent4">
              <a:lumMod val="75000"/>
            </a:schemeClr>
          </a:solidFill>
        </p:spPr>
        <p:txBody>
          <a:bodyPr>
            <a:normAutofit/>
          </a:bodyPr>
          <a:lstStyle/>
          <a:p>
            <a:r>
              <a:rPr lang="en-US" sz="2400" dirty="0"/>
              <a:t>The most important criteria for selecting WICKET KEEPERS in the IPL.</a:t>
            </a:r>
            <a:endParaRPr lang="en-IN" sz="2400" dirty="0"/>
          </a:p>
        </p:txBody>
      </p:sp>
      <p:sp>
        <p:nvSpPr>
          <p:cNvPr id="3" name="Content Placeholder 2">
            <a:extLst>
              <a:ext uri="{FF2B5EF4-FFF2-40B4-BE49-F238E27FC236}">
                <a16:creationId xmlns:a16="http://schemas.microsoft.com/office/drawing/2014/main" id="{D82CC4B4-F9A7-EDEE-A85E-AB23B027AC7E}"/>
              </a:ext>
            </a:extLst>
          </p:cNvPr>
          <p:cNvSpPr>
            <a:spLocks noGrp="1"/>
          </p:cNvSpPr>
          <p:nvPr>
            <p:ph idx="1"/>
          </p:nvPr>
        </p:nvSpPr>
        <p:spPr>
          <a:xfrm>
            <a:off x="1306303" y="557133"/>
            <a:ext cx="9905999" cy="3834985"/>
          </a:xfrm>
          <a:ln>
            <a:solidFill>
              <a:schemeClr val="accent5">
                <a:lumMod val="75000"/>
              </a:schemeClr>
            </a:solidFill>
          </a:ln>
        </p:spPr>
        <p:txBody>
          <a:bodyPr>
            <a:noAutofit/>
          </a:bodyPr>
          <a:lstStyle/>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Batting Ability: </a:t>
            </a:r>
            <a:r>
              <a:rPr lang="en-IN" sz="1700" dirty="0">
                <a:effectLst>
                  <a:outerShdw blurRad="38100" dist="38100" dir="2700000" algn="tl">
                    <a:srgbClr val="000000">
                      <a:alpha val="43137"/>
                    </a:srgbClr>
                  </a:outerShdw>
                </a:effectLst>
                <a:latin typeface="Calibri" panose="020F0502020204030204" pitchFamily="34" charset="0"/>
              </a:rPr>
              <a:t>Prioritize wicketkeepers who can score quickly and hit boundaries, contributing to the team's run total.</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Agility and Glovework: </a:t>
            </a:r>
            <a:r>
              <a:rPr lang="en-IN" sz="1700" dirty="0">
                <a:effectLst>
                  <a:outerShdw blurRad="38100" dist="38100" dir="2700000" algn="tl">
                    <a:srgbClr val="000000">
                      <a:alpha val="43137"/>
                    </a:srgbClr>
                  </a:outerShdw>
                </a:effectLst>
                <a:latin typeface="Calibri" panose="020F0502020204030204" pitchFamily="34" charset="0"/>
              </a:rPr>
              <a:t>Strong wicketkeeping skills are vital. Look for wicketkeepers with quick reflexes, clean catching ability, and accurate stumpings.</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Experience:</a:t>
            </a:r>
            <a:r>
              <a:rPr lang="en-IN" sz="1700" dirty="0">
                <a:effectLst>
                  <a:outerShdw blurRad="38100" dist="38100" dir="2700000" algn="tl">
                    <a:srgbClr val="000000">
                      <a:alpha val="43137"/>
                    </a:srgbClr>
                  </a:outerShdw>
                </a:effectLst>
                <a:latin typeface="Calibri" panose="020F0502020204030204" pitchFamily="34" charset="0"/>
              </a:rPr>
              <a:t> Consider wicketkeepers with T20 experience who can handle pressure situations effectively.</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Versatility:</a:t>
            </a:r>
            <a:r>
              <a:rPr lang="en-IN" sz="1700" dirty="0">
                <a:effectLst>
                  <a:outerShdw blurRad="38100" dist="38100" dir="2700000" algn="tl">
                    <a:srgbClr val="000000">
                      <a:alpha val="43137"/>
                    </a:srgbClr>
                  </a:outerShdw>
                </a:effectLst>
                <a:latin typeface="Calibri" panose="020F0502020204030204" pitchFamily="34" charset="0"/>
              </a:rPr>
              <a:t> Choose wicketkeepers who can adapt to different match scenarios and contribute effectively in various batting positions.</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Leadership and Communication:</a:t>
            </a:r>
            <a:r>
              <a:rPr lang="en-IN" sz="1700" dirty="0">
                <a:effectLst>
                  <a:outerShdw blurRad="38100" dist="38100" dir="2700000" algn="tl">
                    <a:srgbClr val="000000">
                      <a:alpha val="43137"/>
                    </a:srgbClr>
                  </a:outerShdw>
                </a:effectLst>
                <a:latin typeface="Calibri" panose="020F0502020204030204" pitchFamily="34" charset="0"/>
              </a:rPr>
              <a:t> Wicketkeepers who can lead the fielding unit and effectively communicate with bowlers and fielders are valuable.</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Fielding:</a:t>
            </a:r>
            <a:r>
              <a:rPr lang="en-IN" sz="1700" dirty="0">
                <a:effectLst>
                  <a:outerShdw blurRad="38100" dist="38100" dir="2700000" algn="tl">
                    <a:srgbClr val="000000">
                      <a:alpha val="43137"/>
                    </a:srgbClr>
                  </a:outerShdw>
                </a:effectLst>
                <a:latin typeface="Calibri" panose="020F0502020204030204" pitchFamily="34" charset="0"/>
              </a:rPr>
              <a:t> Prioritize wicketkeepers with excellent fielding skills, capable of creating run-out opportunities.</a:t>
            </a:r>
          </a:p>
          <a:p>
            <a:pPr marL="0" marR="0">
              <a:spcBef>
                <a:spcPts val="0"/>
              </a:spcBef>
              <a:spcAft>
                <a:spcPts val="0"/>
              </a:spcAft>
            </a:pPr>
            <a:r>
              <a:rPr lang="en-IN" sz="1700" dirty="0">
                <a:solidFill>
                  <a:schemeClr val="accent5">
                    <a:lumMod val="60000"/>
                    <a:lumOff val="40000"/>
                  </a:schemeClr>
                </a:solidFill>
                <a:effectLst>
                  <a:outerShdw blurRad="38100" dist="38100" dir="2700000" algn="tl">
                    <a:srgbClr val="000000">
                      <a:alpha val="43137"/>
                    </a:srgbClr>
                  </a:outerShdw>
                </a:effectLst>
                <a:latin typeface="Calibri" panose="020F0502020204030204" pitchFamily="34" charset="0"/>
              </a:rPr>
              <a:t>Consistency:</a:t>
            </a:r>
            <a:r>
              <a:rPr lang="en-IN" sz="1700" dirty="0">
                <a:effectLst>
                  <a:outerShdw blurRad="38100" dist="38100" dir="2700000" algn="tl">
                    <a:srgbClr val="000000">
                      <a:alpha val="43137"/>
                    </a:srgbClr>
                  </a:outerShdw>
                </a:effectLst>
                <a:latin typeface="Calibri" panose="020F0502020204030204" pitchFamily="34" charset="0"/>
              </a:rPr>
              <a:t> Look for wicketkeepers with a consistent track record, both in batting and wicketkeeping, to ensure stable performance throughout the tournament.</a:t>
            </a:r>
          </a:p>
          <a:p>
            <a:endParaRPr lang="en-IN" sz="17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0F2FA19F-1F32-E638-D55D-63A5E1D83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04" y="4392118"/>
            <a:ext cx="9905999" cy="2357030"/>
          </a:xfrm>
          <a:prstGeom prst="rect">
            <a:avLst/>
          </a:prstGeom>
        </p:spPr>
      </p:pic>
    </p:spTree>
    <p:extLst>
      <p:ext uri="{BB962C8B-B14F-4D97-AF65-F5344CB8AC3E}">
        <p14:creationId xmlns:p14="http://schemas.microsoft.com/office/powerpoint/2010/main" val="160199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FA2763-69EC-DC65-72DF-FB2D594A0D67}"/>
              </a:ext>
            </a:extLst>
          </p:cNvPr>
          <p:cNvSpPr/>
          <p:nvPr/>
        </p:nvSpPr>
        <p:spPr>
          <a:xfrm>
            <a:off x="2269471" y="419007"/>
            <a:ext cx="7653057" cy="1107996"/>
          </a:xfrm>
          <a:prstGeom prst="rect">
            <a:avLst/>
          </a:prstGeom>
          <a:solidFill>
            <a:schemeClr val="accent3">
              <a:lumMod val="20000"/>
              <a:lumOff val="80000"/>
            </a:schemeClr>
          </a:solidFill>
          <a:effectLst>
            <a:glow rad="139700">
              <a:schemeClr val="accent1">
                <a:satMod val="175000"/>
                <a:alpha val="40000"/>
              </a:schemeClr>
            </a:glow>
            <a:softEdge rad="88900"/>
          </a:effectLst>
        </p:spPr>
        <p:txBody>
          <a:bodyPr wrap="square" lIns="91440" tIns="45720" rIns="91440" bIns="45720">
            <a:spAutoFit/>
          </a:bodyPr>
          <a:lstStyle/>
          <a:p>
            <a:pPr algn="ctr"/>
            <a:r>
              <a:rPr lang="en-US" sz="6600" b="1" cap="none" spc="0" dirty="0">
                <a:ln w="0"/>
                <a:gradFill>
                  <a:gsLst>
                    <a:gs pos="0">
                      <a:schemeClr val="accent5">
                        <a:lumMod val="50000"/>
                      </a:schemeClr>
                    </a:gs>
                    <a:gs pos="50000">
                      <a:schemeClr val="accent5"/>
                    </a:gs>
                    <a:gs pos="100000">
                      <a:schemeClr val="accent5">
                        <a:lumMod val="60000"/>
                        <a:lumOff val="40000"/>
                      </a:schemeClr>
                    </a:gs>
                  </a:gsLst>
                  <a:lin ang="5400000" scaled="0"/>
                </a:gradFill>
                <a:effectLst>
                  <a:reflection blurRad="6350" stA="53000" endA="300" endPos="35500" dir="5400000" sy="-90000" algn="bl" rotWithShape="0"/>
                </a:effectLst>
              </a:rPr>
              <a:t>Additional Questions</a:t>
            </a:r>
            <a:endParaRPr lang="en-IN" sz="6600" b="1" cap="none" spc="0" dirty="0">
              <a:ln w="0"/>
              <a:gradFill>
                <a:gsLst>
                  <a:gs pos="0">
                    <a:schemeClr val="accent5">
                      <a:lumMod val="50000"/>
                    </a:schemeClr>
                  </a:gs>
                  <a:gs pos="50000">
                    <a:schemeClr val="accent5"/>
                  </a:gs>
                  <a:gs pos="100000">
                    <a:schemeClr val="accent5">
                      <a:lumMod val="60000"/>
                      <a:lumOff val="40000"/>
                    </a:schemeClr>
                  </a:gs>
                </a:gsLst>
                <a:lin ang="5400000" scaled="0"/>
              </a:gradFill>
              <a:effectLst>
                <a:reflection blurRad="6350" stA="53000" endA="300" endPos="35500" dir="5400000" sy="-90000" algn="bl" rotWithShape="0"/>
              </a:effectLst>
            </a:endParaRPr>
          </a:p>
        </p:txBody>
      </p:sp>
      <p:pic>
        <p:nvPicPr>
          <p:cNvPr id="10" name="Picture 9">
            <a:extLst>
              <a:ext uri="{FF2B5EF4-FFF2-40B4-BE49-F238E27FC236}">
                <a16:creationId xmlns:a16="http://schemas.microsoft.com/office/drawing/2014/main" id="{C10230E7-FB5D-81D3-8BCE-C33D176DF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37337"/>
            <a:ext cx="5437370" cy="2835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id="{C52DCA48-FB6E-FB87-67C3-44A66B6AE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8" y="2848131"/>
            <a:ext cx="5361359" cy="3014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08178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B801EF-66CA-4D0E-2ABF-702617227F30}"/>
              </a:ext>
            </a:extLst>
          </p:cNvPr>
          <p:cNvSpPr/>
          <p:nvPr/>
        </p:nvSpPr>
        <p:spPr>
          <a:xfrm>
            <a:off x="944381" y="124697"/>
            <a:ext cx="10625430" cy="1446550"/>
          </a:xfrm>
          <a:prstGeom prst="rect">
            <a:avLst/>
          </a:prstGeom>
          <a:solidFill>
            <a:schemeClr val="accent4">
              <a:lumMod val="60000"/>
              <a:lumOff val="40000"/>
            </a:schemeClr>
          </a:solidFill>
          <a:effectLst>
            <a:glow rad="101600">
              <a:schemeClr val="accent1">
                <a:satMod val="175000"/>
                <a:alpha val="40000"/>
              </a:schemeClr>
            </a:glow>
            <a:softEdge rad="88900"/>
          </a:effectLst>
        </p:spPr>
        <p:txBody>
          <a:bodyPr wrap="square" lIns="91440" tIns="45720" rIns="91440" bIns="45720">
            <a:spAutoFit/>
          </a:bodyPr>
          <a:lstStyle/>
          <a:p>
            <a:pPr algn="ctr"/>
            <a:r>
              <a:rPr lang="en-US" sz="4400" b="1" cap="none" spc="0" dirty="0">
                <a:ln w="22225">
                  <a:solidFill>
                    <a:schemeClr val="accent2"/>
                  </a:solidFill>
                  <a:prstDash val="solid"/>
                </a:ln>
                <a:solidFill>
                  <a:schemeClr val="accent1"/>
                </a:solidFill>
                <a:effectLst/>
              </a:rPr>
              <a:t>1. Get the count of cities that have hosted an IPL match.</a:t>
            </a:r>
            <a:endParaRPr lang="en-IN" sz="4400" b="1" cap="none" spc="0" dirty="0">
              <a:ln w="22225">
                <a:solidFill>
                  <a:schemeClr val="accent2"/>
                </a:solidFill>
                <a:prstDash val="solid"/>
              </a:ln>
              <a:solidFill>
                <a:schemeClr val="accent1"/>
              </a:solidFill>
              <a:effectLst/>
            </a:endParaRPr>
          </a:p>
        </p:txBody>
      </p:sp>
      <p:pic>
        <p:nvPicPr>
          <p:cNvPr id="5" name="Content Placeholder 8">
            <a:extLst>
              <a:ext uri="{FF2B5EF4-FFF2-40B4-BE49-F238E27FC236}">
                <a16:creationId xmlns:a16="http://schemas.microsoft.com/office/drawing/2014/main" id="{34C6B6B3-C78E-B64B-0E97-673F48947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708" y="2922016"/>
            <a:ext cx="2357681" cy="1013967"/>
          </a:xfrm>
          <a:prstGeom prst="rect">
            <a:avLst/>
          </a:prstGeom>
          <a:effectLst>
            <a:glow rad="63500">
              <a:schemeClr val="accent2">
                <a:satMod val="175000"/>
                <a:alpha val="40000"/>
              </a:schemeClr>
            </a:glow>
            <a:softEdge rad="50800"/>
          </a:effectLst>
        </p:spPr>
      </p:pic>
      <p:sp>
        <p:nvSpPr>
          <p:cNvPr id="6" name="Rectangle: Folded Corner 5">
            <a:extLst>
              <a:ext uri="{FF2B5EF4-FFF2-40B4-BE49-F238E27FC236}">
                <a16:creationId xmlns:a16="http://schemas.microsoft.com/office/drawing/2014/main" id="{4CEF9B9C-71F1-F573-ECE2-8211780F450C}"/>
              </a:ext>
            </a:extLst>
          </p:cNvPr>
          <p:cNvSpPr/>
          <p:nvPr/>
        </p:nvSpPr>
        <p:spPr>
          <a:xfrm>
            <a:off x="315853" y="1875386"/>
            <a:ext cx="4195902" cy="4388994"/>
          </a:xfrm>
          <a:prstGeom prst="foldedCorner">
            <a:avLst/>
          </a:prstGeom>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2800" dirty="0">
                <a:latin typeface="Bahnschrift SemiBold" panose="020B0502040204020203" pitchFamily="34" charset="0"/>
              </a:rPr>
              <a:t>SELECT </a:t>
            </a:r>
          </a:p>
          <a:p>
            <a:pPr marL="0" indent="0">
              <a:buNone/>
            </a:pPr>
            <a:r>
              <a:rPr lang="en-US" sz="2800" dirty="0">
                <a:latin typeface="Bahnschrift SemiBold" panose="020B0502040204020203" pitchFamily="34" charset="0"/>
              </a:rPr>
              <a:t>COUNT(DISTINCT city) AS </a:t>
            </a:r>
            <a:r>
              <a:rPr lang="en-US" sz="2800" dirty="0" err="1">
                <a:latin typeface="Bahnschrift SemiBold" panose="020B0502040204020203" pitchFamily="34" charset="0"/>
              </a:rPr>
              <a:t>City_Counts</a:t>
            </a:r>
            <a:endParaRPr lang="en-US" sz="2800" dirty="0">
              <a:latin typeface="Bahnschrift SemiBold" panose="020B0502040204020203" pitchFamily="34" charset="0"/>
            </a:endParaRPr>
          </a:p>
          <a:p>
            <a:pPr marL="0" indent="0">
              <a:buNone/>
            </a:pPr>
            <a:r>
              <a:rPr lang="en-US" sz="2800" dirty="0">
                <a:latin typeface="Bahnschrift SemiBold" panose="020B0502040204020203" pitchFamily="34" charset="0"/>
              </a:rPr>
              <a:t>FROM Matches</a:t>
            </a:r>
          </a:p>
          <a:p>
            <a:pPr marL="0" indent="0">
              <a:buNone/>
            </a:pPr>
            <a:r>
              <a:rPr lang="en-US" sz="2800" dirty="0">
                <a:latin typeface="Bahnschrift SemiBold" panose="020B0502040204020203" pitchFamily="34" charset="0"/>
              </a:rPr>
              <a:t>WHERE city IS NOT NULL;</a:t>
            </a:r>
          </a:p>
          <a:p>
            <a:pPr marL="0" indent="0">
              <a:buNone/>
            </a:pPr>
            <a:endParaRPr lang="en-IN" sz="2800" dirty="0">
              <a:latin typeface="Bahnschrift SemiBold" panose="020B0502040204020203" pitchFamily="34" charset="0"/>
            </a:endParaRPr>
          </a:p>
        </p:txBody>
      </p:sp>
      <p:pic>
        <p:nvPicPr>
          <p:cNvPr id="10" name="Picture 9">
            <a:extLst>
              <a:ext uri="{FF2B5EF4-FFF2-40B4-BE49-F238E27FC236}">
                <a16:creationId xmlns:a16="http://schemas.microsoft.com/office/drawing/2014/main" id="{FE587A16-0B23-B105-33B0-8E8D86B84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342" y="1875386"/>
            <a:ext cx="4771491" cy="4388994"/>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726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E53D-646F-9AF9-1593-0F118E2F712D}"/>
              </a:ext>
            </a:extLst>
          </p:cNvPr>
          <p:cNvSpPr>
            <a:spLocks noGrp="1"/>
          </p:cNvSpPr>
          <p:nvPr>
            <p:ph type="title"/>
          </p:nvPr>
        </p:nvSpPr>
        <p:spPr>
          <a:xfrm>
            <a:off x="1306305" y="123842"/>
            <a:ext cx="9905998" cy="1478570"/>
          </a:xfrm>
          <a:gradFill>
            <a:gsLst>
              <a:gs pos="0">
                <a:schemeClr val="accent3">
                  <a:lumMod val="20000"/>
                  <a:lumOff val="80000"/>
                </a:schemeClr>
              </a:gs>
              <a:gs pos="50000">
                <a:schemeClr val="accent5"/>
              </a:gs>
              <a:gs pos="100000">
                <a:schemeClr val="accent5">
                  <a:lumMod val="60000"/>
                  <a:lumOff val="40000"/>
                </a:schemeClr>
              </a:gs>
            </a:gsLst>
            <a:lin ang="5400000" scaled="0"/>
          </a:gradFill>
          <a:effectLst>
            <a:glow rad="139700">
              <a:schemeClr val="accent3">
                <a:satMod val="175000"/>
                <a:alpha val="40000"/>
              </a:schemeClr>
            </a:glow>
            <a:softEdge rad="63500"/>
          </a:effectLst>
        </p:spPr>
        <p:txBody>
          <a:bodyPr>
            <a:noAutofit/>
          </a:bodyPr>
          <a:lstStyle/>
          <a:p>
            <a:r>
              <a:rPr lang="en-US" sz="2400" dirty="0">
                <a:solidFill>
                  <a:schemeClr val="accent4">
                    <a:lumMod val="75000"/>
                  </a:schemeClr>
                </a:solidFill>
              </a:rPr>
              <a:t>2. Create table deliveries_v02 with all the columns of the table ‘deliveries’ and an additional column </a:t>
            </a:r>
            <a:r>
              <a:rPr lang="en-US" sz="2400" dirty="0" err="1">
                <a:solidFill>
                  <a:schemeClr val="accent4">
                    <a:lumMod val="75000"/>
                  </a:schemeClr>
                </a:solidFill>
              </a:rPr>
              <a:t>ball_result</a:t>
            </a:r>
            <a:r>
              <a:rPr lang="en-US" sz="2400" dirty="0">
                <a:solidFill>
                  <a:schemeClr val="accent4">
                    <a:lumMod val="75000"/>
                  </a:schemeClr>
                </a:solidFill>
              </a:rPr>
              <a:t> containing values boundary, dot or other depending on the </a:t>
            </a:r>
            <a:r>
              <a:rPr lang="en-US" sz="2400" dirty="0" err="1">
                <a:solidFill>
                  <a:schemeClr val="accent4">
                    <a:lumMod val="75000"/>
                  </a:schemeClr>
                </a:solidFill>
              </a:rPr>
              <a:t>total_run</a:t>
            </a:r>
            <a:r>
              <a:rPr lang="en-US" sz="2400" dirty="0">
                <a:solidFill>
                  <a:schemeClr val="accent4">
                    <a:lumMod val="75000"/>
                  </a:schemeClr>
                </a:solidFill>
              </a:rPr>
              <a:t> (boundary for &gt;= 4, dot for 0 and other for any other number)</a:t>
            </a:r>
            <a:endParaRPr lang="en-IN" sz="2400" dirty="0">
              <a:solidFill>
                <a:schemeClr val="accent4">
                  <a:lumMod val="75000"/>
                </a:schemeClr>
              </a:solidFill>
            </a:endParaRPr>
          </a:p>
        </p:txBody>
      </p:sp>
      <p:sp>
        <p:nvSpPr>
          <p:cNvPr id="3" name="Content Placeholder 2">
            <a:extLst>
              <a:ext uri="{FF2B5EF4-FFF2-40B4-BE49-F238E27FC236}">
                <a16:creationId xmlns:a16="http://schemas.microsoft.com/office/drawing/2014/main" id="{DF0C11EF-5722-06BB-DD70-D4307887C0A6}"/>
              </a:ext>
            </a:extLst>
          </p:cNvPr>
          <p:cNvSpPr>
            <a:spLocks noGrp="1"/>
          </p:cNvSpPr>
          <p:nvPr>
            <p:ph idx="1"/>
          </p:nvPr>
        </p:nvSpPr>
        <p:spPr>
          <a:xfrm>
            <a:off x="1306305" y="2174536"/>
            <a:ext cx="4659781" cy="3791549"/>
          </a:xfrm>
          <a:solidFill>
            <a:schemeClr val="accent4">
              <a:lumMod val="75000"/>
            </a:schemeClr>
          </a:solidFill>
          <a:effectLst>
            <a:glow rad="63500">
              <a:schemeClr val="accent6">
                <a:satMod val="175000"/>
                <a:alpha val="40000"/>
              </a:schemeClr>
            </a:glow>
            <a:softEdge rad="63500"/>
          </a:effectLst>
        </p:spPr>
        <p:txBody>
          <a:bodyPr>
            <a:normAutofit fontScale="85000" lnSpcReduction="20000"/>
          </a:bodyPr>
          <a:lstStyle/>
          <a:p>
            <a:pPr marL="0" indent="0">
              <a:buNone/>
            </a:pPr>
            <a:r>
              <a:rPr lang="en-US" dirty="0">
                <a:solidFill>
                  <a:schemeClr val="accent3">
                    <a:lumMod val="20000"/>
                    <a:lumOff val="80000"/>
                  </a:schemeClr>
                </a:solidFill>
              </a:rPr>
              <a:t>CREATE TABLE deliveries_v02 AS</a:t>
            </a:r>
          </a:p>
          <a:p>
            <a:pPr marL="0" indent="0">
              <a:buNone/>
            </a:pPr>
            <a:r>
              <a:rPr lang="en-US" dirty="0">
                <a:solidFill>
                  <a:schemeClr val="accent3">
                    <a:lumMod val="20000"/>
                    <a:lumOff val="80000"/>
                  </a:schemeClr>
                </a:solidFill>
              </a:rPr>
              <a:t>SELECT *,</a:t>
            </a:r>
          </a:p>
          <a:p>
            <a:pPr marL="0" indent="0">
              <a:buNone/>
            </a:pPr>
            <a:r>
              <a:rPr lang="en-US" dirty="0">
                <a:solidFill>
                  <a:schemeClr val="accent3">
                    <a:lumMod val="20000"/>
                    <a:lumOff val="80000"/>
                  </a:schemeClr>
                </a:solidFill>
              </a:rPr>
              <a:t>CASE</a:t>
            </a:r>
          </a:p>
          <a:p>
            <a:pPr marL="0" indent="0">
              <a:buNone/>
            </a:pPr>
            <a:r>
              <a:rPr lang="en-US" dirty="0">
                <a:solidFill>
                  <a:schemeClr val="accent3">
                    <a:lumMod val="20000"/>
                    <a:lumOff val="80000"/>
                  </a:schemeClr>
                </a:solidFill>
              </a:rPr>
              <a:t>      WHEN </a:t>
            </a:r>
            <a:r>
              <a:rPr lang="en-US" dirty="0" err="1">
                <a:solidFill>
                  <a:schemeClr val="accent3">
                    <a:lumMod val="20000"/>
                    <a:lumOff val="80000"/>
                  </a:schemeClr>
                </a:solidFill>
              </a:rPr>
              <a:t>total_runs</a:t>
            </a:r>
            <a:r>
              <a:rPr lang="en-US" dirty="0">
                <a:solidFill>
                  <a:schemeClr val="accent3">
                    <a:lumMod val="20000"/>
                    <a:lumOff val="80000"/>
                  </a:schemeClr>
                </a:solidFill>
              </a:rPr>
              <a:t> &gt;= 4 THEN 'boundary’</a:t>
            </a:r>
          </a:p>
          <a:p>
            <a:pPr marL="0" indent="0">
              <a:buNone/>
            </a:pPr>
            <a:r>
              <a:rPr lang="en-US" dirty="0">
                <a:solidFill>
                  <a:schemeClr val="accent3">
                    <a:lumMod val="20000"/>
                    <a:lumOff val="80000"/>
                  </a:schemeClr>
                </a:solidFill>
              </a:rPr>
              <a:t>      WHEN </a:t>
            </a:r>
            <a:r>
              <a:rPr lang="en-US" dirty="0" err="1">
                <a:solidFill>
                  <a:schemeClr val="accent3">
                    <a:lumMod val="20000"/>
                    <a:lumOff val="80000"/>
                  </a:schemeClr>
                </a:solidFill>
              </a:rPr>
              <a:t>total_runs</a:t>
            </a:r>
            <a:r>
              <a:rPr lang="en-US" dirty="0">
                <a:solidFill>
                  <a:schemeClr val="accent3">
                    <a:lumMod val="20000"/>
                    <a:lumOff val="80000"/>
                  </a:schemeClr>
                </a:solidFill>
              </a:rPr>
              <a:t>  = 0 THEN 'dot’</a:t>
            </a:r>
          </a:p>
          <a:p>
            <a:pPr marL="0" indent="0">
              <a:buNone/>
            </a:pPr>
            <a:r>
              <a:rPr lang="en-US" dirty="0">
                <a:solidFill>
                  <a:schemeClr val="accent3">
                    <a:lumMod val="20000"/>
                    <a:lumOff val="80000"/>
                  </a:schemeClr>
                </a:solidFill>
              </a:rPr>
              <a:t>       ELSE 'other’</a:t>
            </a:r>
          </a:p>
          <a:p>
            <a:pPr marL="0" indent="0">
              <a:buNone/>
            </a:pPr>
            <a:r>
              <a:rPr lang="en-US" dirty="0">
                <a:solidFill>
                  <a:schemeClr val="accent3">
                    <a:lumMod val="20000"/>
                    <a:lumOff val="80000"/>
                  </a:schemeClr>
                </a:solidFill>
              </a:rPr>
              <a:t>       END AS </a:t>
            </a:r>
            <a:r>
              <a:rPr lang="en-US" dirty="0" err="1">
                <a:solidFill>
                  <a:schemeClr val="accent3">
                    <a:lumMod val="20000"/>
                    <a:lumOff val="80000"/>
                  </a:schemeClr>
                </a:solidFill>
              </a:rPr>
              <a:t>ball_result</a:t>
            </a:r>
            <a:endParaRPr lang="en-US" dirty="0">
              <a:solidFill>
                <a:schemeClr val="accent3">
                  <a:lumMod val="20000"/>
                  <a:lumOff val="80000"/>
                </a:schemeClr>
              </a:solidFill>
            </a:endParaRPr>
          </a:p>
          <a:p>
            <a:pPr marL="0" indent="0">
              <a:buNone/>
            </a:pPr>
            <a:r>
              <a:rPr lang="en-US" dirty="0">
                <a:solidFill>
                  <a:schemeClr val="accent3">
                    <a:lumMod val="20000"/>
                    <a:lumOff val="80000"/>
                  </a:schemeClr>
                </a:solidFill>
              </a:rPr>
              <a:t>FROM </a:t>
            </a:r>
            <a:r>
              <a:rPr lang="en-US" dirty="0" err="1">
                <a:solidFill>
                  <a:schemeClr val="accent3">
                    <a:lumMod val="20000"/>
                    <a:lumOff val="80000"/>
                  </a:schemeClr>
                </a:solidFill>
              </a:rPr>
              <a:t>ipl_ball</a:t>
            </a:r>
            <a:r>
              <a:rPr lang="en-US" dirty="0">
                <a:solidFill>
                  <a:schemeClr val="accent3">
                    <a:lumMod val="20000"/>
                    <a:lumOff val="80000"/>
                  </a:schemeClr>
                </a:solidFill>
              </a:rPr>
              <a:t>;</a:t>
            </a:r>
            <a:endParaRPr lang="en-IN" dirty="0">
              <a:solidFill>
                <a:schemeClr val="accent3">
                  <a:lumMod val="20000"/>
                  <a:lumOff val="80000"/>
                </a:schemeClr>
              </a:solidFill>
            </a:endParaRPr>
          </a:p>
          <a:p>
            <a:endParaRPr lang="en-IN" dirty="0">
              <a:solidFill>
                <a:schemeClr val="accent3">
                  <a:lumMod val="20000"/>
                  <a:lumOff val="80000"/>
                </a:schemeClr>
              </a:solidFill>
            </a:endParaRPr>
          </a:p>
        </p:txBody>
      </p:sp>
      <p:pic>
        <p:nvPicPr>
          <p:cNvPr id="5" name="Picture 4">
            <a:extLst>
              <a:ext uri="{FF2B5EF4-FFF2-40B4-BE49-F238E27FC236}">
                <a16:creationId xmlns:a16="http://schemas.microsoft.com/office/drawing/2014/main" id="{F0148F29-F3FE-FA57-7C26-AEB575F7B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483" y="2174536"/>
            <a:ext cx="4753820" cy="3791549"/>
          </a:xfrm>
          <a:prstGeom prst="rect">
            <a:avLst/>
          </a:prstGeom>
          <a:effectLst>
            <a:glow rad="101600">
              <a:schemeClr val="accent3">
                <a:satMod val="175000"/>
                <a:alpha val="40000"/>
              </a:schemeClr>
            </a:glow>
            <a:softEdge rad="50800"/>
          </a:effectLst>
        </p:spPr>
      </p:pic>
    </p:spTree>
    <p:extLst>
      <p:ext uri="{BB962C8B-B14F-4D97-AF65-F5344CB8AC3E}">
        <p14:creationId xmlns:p14="http://schemas.microsoft.com/office/powerpoint/2010/main" val="2442479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A7291F-32D1-6A9A-9CB2-48983E8DFDA6}"/>
              </a:ext>
            </a:extLst>
          </p:cNvPr>
          <p:cNvSpPr txBox="1"/>
          <p:nvPr/>
        </p:nvSpPr>
        <p:spPr>
          <a:xfrm>
            <a:off x="1712627" y="4391103"/>
            <a:ext cx="9365103" cy="2256323"/>
          </a:xfrm>
          <a:prstGeom prst="rect">
            <a:avLst/>
          </a:prstGeom>
          <a:gradFill flip="none" rotWithShape="1">
            <a:gsLst>
              <a:gs pos="11000">
                <a:schemeClr val="accent6">
                  <a:lumMod val="0"/>
                  <a:lumOff val="100000"/>
                </a:schemeClr>
              </a:gs>
              <a:gs pos="24000">
                <a:schemeClr val="accent6">
                  <a:lumMod val="0"/>
                  <a:lumOff val="100000"/>
                </a:schemeClr>
              </a:gs>
              <a:gs pos="86000">
                <a:schemeClr val="accent6">
                  <a:lumMod val="100000"/>
                </a:schemeClr>
              </a:gs>
            </a:gsLst>
            <a:path path="circle">
              <a:fillToRect l="100000" t="100000"/>
            </a:path>
            <a:tileRect r="-100000" b="-100000"/>
          </a:gradFill>
          <a:effectLst>
            <a:softEdge rad="63500"/>
          </a:effectLst>
        </p:spPr>
        <p:txBody>
          <a:bodyPr wrap="square">
            <a:spAutoFit/>
          </a:bodyPr>
          <a:lstStyle/>
          <a:p>
            <a:pPr>
              <a:lnSpc>
                <a:spcPct val="107000"/>
              </a:lnSpc>
              <a:spcAft>
                <a:spcPts val="800"/>
              </a:spcAft>
            </a:pPr>
            <a:r>
              <a:rPr lang="en-IN"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Indian Premier League (IPL) is a professional Twenty20 cricket league in India contested during March or April and May of every year by eight teams representing eight different cities or states in India. The league was founded by the Board of Control for Cricket in India (BCCI) in 2007.</a:t>
            </a:r>
          </a:p>
          <a:p>
            <a:pPr>
              <a:lnSpc>
                <a:spcPct val="107000"/>
              </a:lnSpc>
              <a:spcAft>
                <a:spcPts val="800"/>
              </a:spcAft>
            </a:pPr>
            <a:r>
              <a:rPr lang="en-IN"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The IPL is the most-attended cricket league in the world and in 2014 ranked sixth by average attendance among all sports leagues. In 2010, the IPL became the first sporting event in the world to be broadcast live on YouTube. The brand value of IPL in 2020 was estimated to be around ₹475 billion (US$6.7 billion), according to Duff &amp; Phelps.</a:t>
            </a:r>
            <a:endParaRPr lang="en-IN"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154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6898-34CC-7D68-0FF6-99BFFDC51D28}"/>
              </a:ext>
            </a:extLst>
          </p:cNvPr>
          <p:cNvSpPr>
            <a:spLocks noGrp="1"/>
          </p:cNvSpPr>
          <p:nvPr>
            <p:ph type="title"/>
          </p:nvPr>
        </p:nvSpPr>
        <p:spPr>
          <a:xfrm>
            <a:off x="1321294" y="119920"/>
            <a:ext cx="9905998" cy="1242649"/>
          </a:xfrm>
          <a:solidFill>
            <a:schemeClr val="accent4">
              <a:lumMod val="75000"/>
            </a:schemeClr>
          </a:solidFill>
          <a:effectLst>
            <a:glow rad="101600">
              <a:schemeClr val="accent4">
                <a:satMod val="175000"/>
                <a:alpha val="40000"/>
              </a:schemeClr>
            </a:glow>
            <a:softEdge rad="63500"/>
          </a:effectLst>
        </p:spPr>
        <p:txBody>
          <a:bodyPr>
            <a:normAutofit fontScale="90000"/>
          </a:bodyPr>
          <a:lstStyle/>
          <a:p>
            <a:r>
              <a:rPr lang="en-US" sz="2800" b="1" dirty="0">
                <a:solidFill>
                  <a:schemeClr val="accent2">
                    <a:lumMod val="40000"/>
                    <a:lumOff val="60000"/>
                  </a:schemeClr>
                </a:solidFill>
              </a:rPr>
              <a:t>3. Write a query to fetch the total number of boundaries and dot balls from the deliveries_v02 table.</a:t>
            </a:r>
            <a:endParaRPr lang="en-IN" sz="2800" b="1" dirty="0">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D6337288-7C90-67BC-77FC-D6C498A32586}"/>
              </a:ext>
            </a:extLst>
          </p:cNvPr>
          <p:cNvSpPr>
            <a:spLocks noGrp="1"/>
          </p:cNvSpPr>
          <p:nvPr>
            <p:ph idx="1"/>
          </p:nvPr>
        </p:nvSpPr>
        <p:spPr>
          <a:xfrm>
            <a:off x="1321295" y="1658143"/>
            <a:ext cx="4359978" cy="4832598"/>
          </a:xfrm>
          <a:blipFill>
            <a:blip r:embed="rId2"/>
            <a:tile tx="0" ty="0" sx="100000" sy="100000" flip="none" algn="tl"/>
          </a:blipFill>
          <a:ln>
            <a:solidFill>
              <a:schemeClr val="accent1">
                <a:shade val="15000"/>
              </a:schemeClr>
            </a:solidFill>
          </a:ln>
          <a:effectLst>
            <a:glow rad="63500">
              <a:schemeClr val="accent6">
                <a:satMod val="175000"/>
                <a:alpha val="40000"/>
              </a:schemeClr>
            </a:glow>
            <a:softEdge rad="63500"/>
          </a:effectLst>
        </p:spPr>
        <p:txBody>
          <a:bodyPr>
            <a:normAutofit fontScale="92500" lnSpcReduction="10000"/>
          </a:bodyPr>
          <a:lstStyle/>
          <a:p>
            <a:pPr marL="0" indent="0">
              <a:buNone/>
            </a:pPr>
            <a:r>
              <a:rPr lang="en-US" sz="2000" b="1" dirty="0">
                <a:solidFill>
                  <a:schemeClr val="accent4">
                    <a:lumMod val="50000"/>
                  </a:schemeClr>
                </a:solidFill>
                <a:effectLst>
                  <a:outerShdw blurRad="38100" dist="38100" dir="2700000" algn="tl">
                    <a:srgbClr val="000000">
                      <a:alpha val="43137"/>
                    </a:srgbClr>
                  </a:outerShdw>
                </a:effectLst>
              </a:rPr>
              <a:t>SELECT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SUM(CASE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WHEN (</a:t>
            </a:r>
            <a:r>
              <a:rPr lang="en-US" sz="2000" b="1" dirty="0" err="1">
                <a:solidFill>
                  <a:schemeClr val="accent4">
                    <a:lumMod val="50000"/>
                  </a:schemeClr>
                </a:solidFill>
                <a:effectLst>
                  <a:outerShdw blurRad="38100" dist="38100" dir="2700000" algn="tl">
                    <a:srgbClr val="000000">
                      <a:alpha val="43137"/>
                    </a:srgbClr>
                  </a:outerShdw>
                </a:effectLst>
              </a:rPr>
              <a:t>batsman_runs</a:t>
            </a:r>
            <a:r>
              <a:rPr lang="en-US" sz="2000" b="1" dirty="0">
                <a:solidFill>
                  <a:schemeClr val="accent4">
                    <a:lumMod val="50000"/>
                  </a:schemeClr>
                </a:solidFill>
                <a:effectLst>
                  <a:outerShdw blurRad="38100" dist="38100" dir="2700000" algn="tl">
                    <a:srgbClr val="000000">
                      <a:alpha val="43137"/>
                    </a:srgbClr>
                  </a:outerShdw>
                </a:effectLst>
              </a:rPr>
              <a:t> = 4 OR </a:t>
            </a:r>
            <a:r>
              <a:rPr lang="en-US" sz="2000" b="1" dirty="0" err="1">
                <a:solidFill>
                  <a:schemeClr val="accent4">
                    <a:lumMod val="50000"/>
                  </a:schemeClr>
                </a:solidFill>
                <a:effectLst>
                  <a:outerShdw blurRad="38100" dist="38100" dir="2700000" algn="tl">
                    <a:srgbClr val="000000">
                      <a:alpha val="43137"/>
                    </a:srgbClr>
                  </a:outerShdw>
                </a:effectLst>
              </a:rPr>
              <a:t>batsman_runs</a:t>
            </a:r>
            <a:r>
              <a:rPr lang="en-US" sz="2000" b="1" dirty="0">
                <a:solidFill>
                  <a:schemeClr val="accent4">
                    <a:lumMod val="50000"/>
                  </a:schemeClr>
                </a:solidFill>
                <a:effectLst>
                  <a:outerShdw blurRad="38100" dist="38100" dir="2700000" algn="tl">
                    <a:srgbClr val="000000">
                      <a:alpha val="43137"/>
                    </a:srgbClr>
                  </a:outerShdw>
                </a:effectLst>
              </a:rPr>
              <a:t> = 6) THEN 1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ELSE 0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END) AS BOUNDARIES_COUNT</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SUM(CASE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WHEN </a:t>
            </a:r>
            <a:r>
              <a:rPr lang="en-US" sz="2000" b="1" dirty="0" err="1">
                <a:solidFill>
                  <a:schemeClr val="accent4">
                    <a:lumMod val="50000"/>
                  </a:schemeClr>
                </a:solidFill>
                <a:effectLst>
                  <a:outerShdw blurRad="38100" dist="38100" dir="2700000" algn="tl">
                    <a:srgbClr val="000000">
                      <a:alpha val="43137"/>
                    </a:srgbClr>
                  </a:outerShdw>
                </a:effectLst>
              </a:rPr>
              <a:t>total_runs</a:t>
            </a:r>
            <a:r>
              <a:rPr lang="en-US" sz="2000" b="1" dirty="0">
                <a:solidFill>
                  <a:schemeClr val="accent4">
                    <a:lumMod val="50000"/>
                  </a:schemeClr>
                </a:solidFill>
                <a:effectLst>
                  <a:outerShdw blurRad="38100" dist="38100" dir="2700000" algn="tl">
                    <a:srgbClr val="000000">
                      <a:alpha val="43137"/>
                    </a:srgbClr>
                  </a:outerShdw>
                </a:effectLst>
              </a:rPr>
              <a:t> = 0 THEN 1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ELSE 0 </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        END) AS DOTBALL_COUNTS</a:t>
            </a:r>
          </a:p>
          <a:p>
            <a:pPr marL="0" indent="0">
              <a:buNone/>
            </a:pPr>
            <a:r>
              <a:rPr lang="en-US" sz="2000" b="1" dirty="0">
                <a:solidFill>
                  <a:schemeClr val="accent4">
                    <a:lumMod val="50000"/>
                  </a:schemeClr>
                </a:solidFill>
                <a:effectLst>
                  <a:outerShdw blurRad="38100" dist="38100" dir="2700000" algn="tl">
                    <a:srgbClr val="000000">
                      <a:alpha val="43137"/>
                    </a:srgbClr>
                  </a:outerShdw>
                </a:effectLst>
              </a:rPr>
              <a:t>FROM deliveries_v02;</a:t>
            </a:r>
          </a:p>
          <a:p>
            <a:pPr marL="0" indent="0">
              <a:buNone/>
            </a:pPr>
            <a:endParaRPr lang="en-IN" sz="2000" b="1" dirty="0">
              <a:solidFill>
                <a:schemeClr val="accent4">
                  <a:lumMod val="50000"/>
                </a:schemeClr>
              </a:solidFill>
              <a:effectLst>
                <a:outerShdw blurRad="38100" dist="38100" dir="2700000" algn="tl">
                  <a:srgbClr val="000000">
                    <a:alpha val="43137"/>
                  </a:srgbClr>
                </a:outerShdw>
              </a:effectLst>
            </a:endParaRPr>
          </a:p>
        </p:txBody>
      </p:sp>
      <p:pic>
        <p:nvPicPr>
          <p:cNvPr id="4" name="Content Placeholder 4">
            <a:extLst>
              <a:ext uri="{FF2B5EF4-FFF2-40B4-BE49-F238E27FC236}">
                <a16:creationId xmlns:a16="http://schemas.microsoft.com/office/drawing/2014/main" id="{A1DD6E33-8F17-A5C6-D046-24EB8BC53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037" y="1658143"/>
            <a:ext cx="4657930" cy="8028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0">
            <a:extLst>
              <a:ext uri="{FF2B5EF4-FFF2-40B4-BE49-F238E27FC236}">
                <a16:creationId xmlns:a16="http://schemas.microsoft.com/office/drawing/2014/main" id="{BE62C9A1-BFB5-D775-52CF-ABF677411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037" y="2786000"/>
            <a:ext cx="4563255" cy="3704741"/>
          </a:xfrm>
          <a:prstGeom prst="rect">
            <a:avLst/>
          </a:prstGeom>
          <a:effectLst>
            <a:outerShdw blurRad="203200" dist="38100" dir="6600000" algn="tl" rotWithShape="0">
              <a:prstClr val="black">
                <a:alpha val="40000"/>
              </a:prstClr>
            </a:outerShdw>
            <a:softEdge rad="63500"/>
          </a:effectLst>
        </p:spPr>
      </p:pic>
    </p:spTree>
    <p:extLst>
      <p:ext uri="{BB962C8B-B14F-4D97-AF65-F5344CB8AC3E}">
        <p14:creationId xmlns:p14="http://schemas.microsoft.com/office/powerpoint/2010/main" val="26016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E96C-DEBC-5902-25FE-13719DA3597F}"/>
              </a:ext>
            </a:extLst>
          </p:cNvPr>
          <p:cNvSpPr>
            <a:spLocks noGrp="1"/>
          </p:cNvSpPr>
          <p:nvPr>
            <p:ph type="title"/>
          </p:nvPr>
        </p:nvSpPr>
        <p:spPr>
          <a:xfrm>
            <a:off x="1261334" y="0"/>
            <a:ext cx="9905998" cy="1274164"/>
          </a:xfrm>
          <a:blipFill>
            <a:blip r:embed="rId2"/>
            <a:tile tx="0" ty="0" sx="100000" sy="100000" flip="none" algn="tl"/>
          </a:blipFill>
          <a:effectLst>
            <a:outerShdw blurRad="50800" dist="38100" dir="2700000" algn="tl" rotWithShape="0">
              <a:prstClr val="black">
                <a:alpha val="40000"/>
              </a:prstClr>
            </a:outerShdw>
            <a:softEdge rad="63500"/>
          </a:effectLst>
        </p:spPr>
        <p:txBody>
          <a:bodyPr>
            <a:noAutofit/>
          </a:bodyPr>
          <a:lstStyle/>
          <a:p>
            <a:r>
              <a:rPr lang="en-US" sz="2400" b="1" dirty="0">
                <a:solidFill>
                  <a:schemeClr val="accent2">
                    <a:lumMod val="75000"/>
                  </a:schemeClr>
                </a:solidFill>
                <a:latin typeface="Rockwell Condensed" panose="02060603050405020104" pitchFamily="18" charset="0"/>
              </a:rPr>
              <a:t>4. Write a query to fetch the total number of boundaries scored by each team from the deliveries_v02 table and order it in descending order of the number of boundaries scored.</a:t>
            </a:r>
            <a:endParaRPr lang="en-IN" sz="2400" b="1" dirty="0">
              <a:solidFill>
                <a:schemeClr val="accent2">
                  <a:lumMod val="75000"/>
                </a:schemeClr>
              </a:solidFill>
              <a:latin typeface="Rockwell Condensed" panose="02060603050405020104" pitchFamily="18" charset="0"/>
            </a:endParaRPr>
          </a:p>
        </p:txBody>
      </p:sp>
      <p:sp>
        <p:nvSpPr>
          <p:cNvPr id="3" name="Content Placeholder 2">
            <a:extLst>
              <a:ext uri="{FF2B5EF4-FFF2-40B4-BE49-F238E27FC236}">
                <a16:creationId xmlns:a16="http://schemas.microsoft.com/office/drawing/2014/main" id="{2FCB5859-C3D0-557C-357B-D3EA90D42616}"/>
              </a:ext>
            </a:extLst>
          </p:cNvPr>
          <p:cNvSpPr>
            <a:spLocks noGrp="1"/>
          </p:cNvSpPr>
          <p:nvPr>
            <p:ph idx="1"/>
          </p:nvPr>
        </p:nvSpPr>
        <p:spPr>
          <a:xfrm>
            <a:off x="1261334" y="1514968"/>
            <a:ext cx="4090155" cy="4945793"/>
          </a:xfrm>
          <a:blipFill>
            <a:blip r:embed="rId3"/>
            <a:tile tx="0" ty="0" sx="100000" sy="100000" flip="none" algn="tl"/>
          </a:blipFill>
          <a:effectLst>
            <a:outerShdw blurRad="50800" dist="38100" dir="2700000" algn="tl" rotWithShape="0">
              <a:schemeClr val="tx1">
                <a:lumMod val="85000"/>
                <a:alpha val="40000"/>
              </a:schemeClr>
            </a:outerShdw>
            <a:softEdge rad="63500"/>
          </a:effectLst>
        </p:spPr>
        <p:txBody>
          <a:bodyPr>
            <a:normAutofit fontScale="77500" lnSpcReduction="20000"/>
          </a:bodyPr>
          <a:lstStyle/>
          <a:p>
            <a:pPr marL="0" indent="0">
              <a:buNone/>
            </a:pPr>
            <a:r>
              <a:rPr lang="en-US" b="1" dirty="0">
                <a:solidFill>
                  <a:schemeClr val="tx1">
                    <a:lumMod val="95000"/>
                  </a:schemeClr>
                </a:solidFill>
              </a:rPr>
              <a:t>SELECT </a:t>
            </a:r>
          </a:p>
          <a:p>
            <a:pPr marL="0" indent="0">
              <a:buNone/>
            </a:pPr>
            <a:r>
              <a:rPr lang="en-US" b="1" dirty="0">
                <a:solidFill>
                  <a:schemeClr val="tx1">
                    <a:lumMod val="95000"/>
                  </a:schemeClr>
                </a:solidFill>
              </a:rPr>
              <a:t>    Team,</a:t>
            </a:r>
          </a:p>
          <a:p>
            <a:pPr marL="0" indent="0">
              <a:buNone/>
            </a:pPr>
            <a:r>
              <a:rPr lang="en-US" b="1" dirty="0">
                <a:solidFill>
                  <a:schemeClr val="tx1">
                    <a:lumMod val="95000"/>
                  </a:schemeClr>
                </a:solidFill>
              </a:rPr>
              <a:t>    COUNT(CASE </a:t>
            </a:r>
          </a:p>
          <a:p>
            <a:pPr marL="0" indent="0">
              <a:buNone/>
            </a:pPr>
            <a:r>
              <a:rPr lang="en-US" b="1" dirty="0">
                <a:solidFill>
                  <a:schemeClr val="tx1">
                    <a:lumMod val="95000"/>
                  </a:schemeClr>
                </a:solidFill>
              </a:rPr>
              <a:t>            WHEN </a:t>
            </a:r>
            <a:r>
              <a:rPr lang="en-US" b="1" dirty="0" err="1">
                <a:solidFill>
                  <a:schemeClr val="tx1">
                    <a:lumMod val="95000"/>
                  </a:schemeClr>
                </a:solidFill>
              </a:rPr>
              <a:t>batsman_runs</a:t>
            </a:r>
            <a:r>
              <a:rPr lang="en-US" b="1" dirty="0">
                <a:solidFill>
                  <a:schemeClr val="tx1">
                    <a:lumMod val="95000"/>
                  </a:schemeClr>
                </a:solidFill>
              </a:rPr>
              <a:t> = 4 OR </a:t>
            </a:r>
            <a:r>
              <a:rPr lang="en-US" b="1" dirty="0" err="1">
                <a:solidFill>
                  <a:schemeClr val="tx1">
                    <a:lumMod val="95000"/>
                  </a:schemeClr>
                </a:solidFill>
              </a:rPr>
              <a:t>batsman_runs</a:t>
            </a:r>
            <a:r>
              <a:rPr lang="en-US" b="1" dirty="0">
                <a:solidFill>
                  <a:schemeClr val="tx1">
                    <a:lumMod val="95000"/>
                  </a:schemeClr>
                </a:solidFill>
              </a:rPr>
              <a:t> = 6 THEN 1 </a:t>
            </a:r>
          </a:p>
          <a:p>
            <a:pPr marL="0" indent="0">
              <a:buNone/>
            </a:pPr>
            <a:r>
              <a:rPr lang="en-US" b="1" dirty="0">
                <a:solidFill>
                  <a:schemeClr val="tx1">
                    <a:lumMod val="95000"/>
                  </a:schemeClr>
                </a:solidFill>
              </a:rPr>
              <a:t>         END) AS TOTAL_BOUNDARIES</a:t>
            </a:r>
          </a:p>
          <a:p>
            <a:pPr marL="0" indent="0">
              <a:buNone/>
            </a:pPr>
            <a:r>
              <a:rPr lang="en-US" b="1" dirty="0">
                <a:solidFill>
                  <a:schemeClr val="tx1">
                    <a:lumMod val="95000"/>
                  </a:schemeClr>
                </a:solidFill>
              </a:rPr>
              <a:t>FROM </a:t>
            </a:r>
          </a:p>
          <a:p>
            <a:pPr marL="0" indent="0">
              <a:buNone/>
            </a:pPr>
            <a:r>
              <a:rPr lang="en-US" b="1" dirty="0">
                <a:solidFill>
                  <a:schemeClr val="tx1">
                    <a:lumMod val="95000"/>
                  </a:schemeClr>
                </a:solidFill>
              </a:rPr>
              <a:t>    deliveries_v02</a:t>
            </a:r>
          </a:p>
          <a:p>
            <a:pPr marL="0" indent="0">
              <a:buNone/>
            </a:pPr>
            <a:r>
              <a:rPr lang="en-US" b="1" dirty="0">
                <a:solidFill>
                  <a:schemeClr val="tx1">
                    <a:lumMod val="95000"/>
                  </a:schemeClr>
                </a:solidFill>
              </a:rPr>
              <a:t>GROUP BY </a:t>
            </a:r>
          </a:p>
          <a:p>
            <a:pPr marL="0" indent="0">
              <a:buNone/>
            </a:pPr>
            <a:r>
              <a:rPr lang="en-US" b="1" dirty="0">
                <a:solidFill>
                  <a:schemeClr val="tx1">
                    <a:lumMod val="95000"/>
                  </a:schemeClr>
                </a:solidFill>
              </a:rPr>
              <a:t>    Team</a:t>
            </a:r>
          </a:p>
          <a:p>
            <a:pPr marL="0" indent="0">
              <a:buNone/>
            </a:pPr>
            <a:r>
              <a:rPr lang="en-US" b="1" dirty="0">
                <a:solidFill>
                  <a:schemeClr val="tx1">
                    <a:lumMod val="95000"/>
                  </a:schemeClr>
                </a:solidFill>
              </a:rPr>
              <a:t>ORDER BY </a:t>
            </a:r>
          </a:p>
          <a:p>
            <a:pPr marL="0" indent="0">
              <a:buNone/>
            </a:pPr>
            <a:r>
              <a:rPr lang="en-US" b="1" dirty="0">
                <a:solidFill>
                  <a:schemeClr val="tx1">
                    <a:lumMod val="95000"/>
                  </a:schemeClr>
                </a:solidFill>
              </a:rPr>
              <a:t>    TOTAL_BOUNDARIES DESC;</a:t>
            </a:r>
          </a:p>
          <a:p>
            <a:pPr marL="0" indent="0">
              <a:buNone/>
            </a:pPr>
            <a:endParaRPr lang="en-IN" b="1" dirty="0">
              <a:solidFill>
                <a:schemeClr val="tx1">
                  <a:lumMod val="95000"/>
                </a:schemeClr>
              </a:solidFill>
            </a:endParaRPr>
          </a:p>
        </p:txBody>
      </p:sp>
      <p:pic>
        <p:nvPicPr>
          <p:cNvPr id="5" name="Content Placeholder 4">
            <a:extLst>
              <a:ext uri="{FF2B5EF4-FFF2-40B4-BE49-F238E27FC236}">
                <a16:creationId xmlns:a16="http://schemas.microsoft.com/office/drawing/2014/main" id="{27BB0AB7-B1D8-DDD9-3608-22DDDBD06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304" y="1694849"/>
            <a:ext cx="4295705" cy="4136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3003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3939-05A0-04F5-2E2D-F20DA58CC8EC}"/>
              </a:ext>
            </a:extLst>
          </p:cNvPr>
          <p:cNvSpPr>
            <a:spLocks noGrp="1"/>
          </p:cNvSpPr>
          <p:nvPr>
            <p:ph type="title"/>
          </p:nvPr>
        </p:nvSpPr>
        <p:spPr>
          <a:xfrm>
            <a:off x="1321293" y="0"/>
            <a:ext cx="9905999" cy="1154242"/>
          </a:xfrm>
          <a:blipFill>
            <a:blip r:embed="rId3"/>
            <a:tile tx="0" ty="0" sx="100000" sy="100000" flip="none" algn="tl"/>
          </a:blipFill>
          <a:effectLst>
            <a:softEdge rad="63500"/>
          </a:effectLst>
        </p:spPr>
        <p:txBody>
          <a:bodyPr>
            <a:noAutofit/>
          </a:bodyPr>
          <a:lstStyle/>
          <a:p>
            <a:r>
              <a:rPr lang="en-US" sz="2400" b="1" dirty="0">
                <a:solidFill>
                  <a:schemeClr val="accent1">
                    <a:lumMod val="50000"/>
                  </a:schemeClr>
                </a:solidFill>
              </a:rPr>
              <a:t>5. Write a query to fetch the total number of dot balls bowled by each team and order it in descending order of the total number of dot balls bowled.</a:t>
            </a:r>
            <a:endParaRPr lang="en-IN" sz="2400" b="1" dirty="0">
              <a:solidFill>
                <a:schemeClr val="accent1">
                  <a:lumMod val="50000"/>
                </a:schemeClr>
              </a:solidFill>
            </a:endParaRPr>
          </a:p>
        </p:txBody>
      </p:sp>
      <p:pic>
        <p:nvPicPr>
          <p:cNvPr id="4" name="Content Placeholder 4">
            <a:extLst>
              <a:ext uri="{FF2B5EF4-FFF2-40B4-BE49-F238E27FC236}">
                <a16:creationId xmlns:a16="http://schemas.microsoft.com/office/drawing/2014/main" id="{ADBF1B95-1031-2C03-D7AD-69E7C467A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6885" y="1683206"/>
            <a:ext cx="4210407" cy="4154984"/>
          </a:xfrm>
          <a:prstGeom prst="rect">
            <a:avLst/>
          </a:prstGeom>
          <a:effectLst>
            <a:glow rad="139700">
              <a:srgbClr val="C00000">
                <a:alpha val="40000"/>
              </a:srgbClr>
            </a:glow>
            <a:softEdge rad="38100"/>
          </a:effectLst>
        </p:spPr>
      </p:pic>
      <p:sp>
        <p:nvSpPr>
          <p:cNvPr id="6" name="TextBox 5">
            <a:extLst>
              <a:ext uri="{FF2B5EF4-FFF2-40B4-BE49-F238E27FC236}">
                <a16:creationId xmlns:a16="http://schemas.microsoft.com/office/drawing/2014/main" id="{7363AC53-98D1-CF57-1920-6FA3EE17F04E}"/>
              </a:ext>
            </a:extLst>
          </p:cNvPr>
          <p:cNvSpPr txBox="1"/>
          <p:nvPr/>
        </p:nvSpPr>
        <p:spPr>
          <a:xfrm>
            <a:off x="1491521" y="1683206"/>
            <a:ext cx="4604479" cy="4154984"/>
          </a:xfrm>
          <a:prstGeom prst="rect">
            <a:avLst/>
          </a:prstGeom>
          <a:blipFill>
            <a:blip r:embed="rId5"/>
            <a:tile tx="0" ty="0" sx="100000" sy="100000" flip="none" algn="tl"/>
          </a:blipFill>
          <a:effectLst>
            <a:glow rad="139700">
              <a:srgbClr val="C00000">
                <a:alpha val="40000"/>
              </a:srgbClr>
            </a:glow>
            <a:softEdge rad="50800"/>
          </a:effectLst>
        </p:spPr>
        <p:txBody>
          <a:bodyPr wrap="square">
            <a:spAutoFit/>
          </a:bodyPr>
          <a:lstStyle/>
          <a:p>
            <a:r>
              <a:rPr lang="en-IN" sz="2400" dirty="0">
                <a:solidFill>
                  <a:srgbClr val="FFC000"/>
                </a:solidFill>
                <a:latin typeface="Rockwell Condensed" panose="02060603050405020104" pitchFamily="18" charset="0"/>
              </a:rPr>
              <a:t>SELECT </a:t>
            </a:r>
          </a:p>
          <a:p>
            <a:r>
              <a:rPr lang="en-IN" sz="2400" dirty="0">
                <a:solidFill>
                  <a:srgbClr val="FFC000"/>
                </a:solidFill>
                <a:latin typeface="Rockwell Condensed" panose="02060603050405020104" pitchFamily="18" charset="0"/>
              </a:rPr>
              <a:t>    TEAM,</a:t>
            </a:r>
          </a:p>
          <a:p>
            <a:r>
              <a:rPr lang="en-IN" sz="2400" dirty="0">
                <a:solidFill>
                  <a:srgbClr val="FFC000"/>
                </a:solidFill>
                <a:latin typeface="Rockwell Condensed" panose="02060603050405020104" pitchFamily="18" charset="0"/>
              </a:rPr>
              <a:t>    COUNT(CASE </a:t>
            </a:r>
          </a:p>
          <a:p>
            <a:r>
              <a:rPr lang="en-IN" sz="2400" dirty="0">
                <a:solidFill>
                  <a:srgbClr val="FFC000"/>
                </a:solidFill>
                <a:latin typeface="Rockwell Condensed" panose="02060603050405020104" pitchFamily="18" charset="0"/>
              </a:rPr>
              <a:t>      WHEN </a:t>
            </a:r>
            <a:r>
              <a:rPr lang="en-IN" sz="2400" dirty="0" err="1">
                <a:solidFill>
                  <a:srgbClr val="FFC000"/>
                </a:solidFill>
                <a:latin typeface="Rockwell Condensed" panose="02060603050405020104" pitchFamily="18" charset="0"/>
              </a:rPr>
              <a:t>total_runs</a:t>
            </a:r>
            <a:r>
              <a:rPr lang="en-IN" sz="2400" dirty="0">
                <a:solidFill>
                  <a:srgbClr val="FFC000"/>
                </a:solidFill>
                <a:latin typeface="Rockwell Condensed" panose="02060603050405020104" pitchFamily="18" charset="0"/>
              </a:rPr>
              <a:t> = 0 THEN 1 </a:t>
            </a:r>
          </a:p>
          <a:p>
            <a:r>
              <a:rPr lang="en-IN" sz="2400" dirty="0">
                <a:solidFill>
                  <a:srgbClr val="FFC000"/>
                </a:solidFill>
                <a:latin typeface="Rockwell Condensed" panose="02060603050405020104" pitchFamily="18" charset="0"/>
              </a:rPr>
              <a:t>         END) AS </a:t>
            </a:r>
            <a:r>
              <a:rPr lang="en-IN" sz="2400" dirty="0" err="1">
                <a:solidFill>
                  <a:srgbClr val="FFC000"/>
                </a:solidFill>
                <a:latin typeface="Rockwell Condensed" panose="02060603050405020104" pitchFamily="18" charset="0"/>
              </a:rPr>
              <a:t>Count_of_Dotballs</a:t>
            </a:r>
            <a:endParaRPr lang="en-IN" sz="2400" dirty="0">
              <a:solidFill>
                <a:srgbClr val="FFC000"/>
              </a:solidFill>
              <a:latin typeface="Rockwell Condensed" panose="02060603050405020104" pitchFamily="18" charset="0"/>
            </a:endParaRPr>
          </a:p>
          <a:p>
            <a:r>
              <a:rPr lang="en-IN" sz="2400" dirty="0">
                <a:solidFill>
                  <a:srgbClr val="FFC000"/>
                </a:solidFill>
                <a:latin typeface="Rockwell Condensed" panose="02060603050405020104" pitchFamily="18" charset="0"/>
              </a:rPr>
              <a:t>FROM </a:t>
            </a:r>
          </a:p>
          <a:p>
            <a:r>
              <a:rPr lang="en-IN" sz="2400" dirty="0">
                <a:solidFill>
                  <a:srgbClr val="FFC000"/>
                </a:solidFill>
                <a:latin typeface="Rockwell Condensed" panose="02060603050405020104" pitchFamily="18" charset="0"/>
              </a:rPr>
              <a:t>    deliveries_v02</a:t>
            </a:r>
          </a:p>
          <a:p>
            <a:r>
              <a:rPr lang="en-IN" sz="2400" dirty="0">
                <a:solidFill>
                  <a:srgbClr val="FFC000"/>
                </a:solidFill>
                <a:latin typeface="Rockwell Condensed" panose="02060603050405020104" pitchFamily="18" charset="0"/>
              </a:rPr>
              <a:t>GROUP BY </a:t>
            </a:r>
          </a:p>
          <a:p>
            <a:r>
              <a:rPr lang="en-IN" sz="2400" dirty="0">
                <a:solidFill>
                  <a:srgbClr val="FFC000"/>
                </a:solidFill>
                <a:latin typeface="Rockwell Condensed" panose="02060603050405020104" pitchFamily="18" charset="0"/>
              </a:rPr>
              <a:t>    TEAM</a:t>
            </a:r>
          </a:p>
          <a:p>
            <a:r>
              <a:rPr lang="en-IN" sz="2400" dirty="0">
                <a:solidFill>
                  <a:srgbClr val="FFC000"/>
                </a:solidFill>
                <a:latin typeface="Rockwell Condensed" panose="02060603050405020104" pitchFamily="18" charset="0"/>
              </a:rPr>
              <a:t>ORDER BY </a:t>
            </a:r>
          </a:p>
          <a:p>
            <a:r>
              <a:rPr lang="en-IN" sz="2400" dirty="0">
                <a:solidFill>
                  <a:srgbClr val="FFC000"/>
                </a:solidFill>
                <a:latin typeface="Rockwell Condensed" panose="02060603050405020104" pitchFamily="18" charset="0"/>
              </a:rPr>
              <a:t> </a:t>
            </a:r>
            <a:r>
              <a:rPr lang="en-IN" sz="2400" dirty="0" err="1">
                <a:solidFill>
                  <a:srgbClr val="FFC000"/>
                </a:solidFill>
                <a:latin typeface="Rockwell Condensed" panose="02060603050405020104" pitchFamily="18" charset="0"/>
              </a:rPr>
              <a:t>Count_of_Dotballs</a:t>
            </a:r>
            <a:r>
              <a:rPr lang="en-IN" sz="2400" dirty="0">
                <a:solidFill>
                  <a:srgbClr val="FFC000"/>
                </a:solidFill>
                <a:latin typeface="Rockwell Condensed" panose="02060603050405020104" pitchFamily="18" charset="0"/>
              </a:rPr>
              <a:t> DESC;</a:t>
            </a:r>
          </a:p>
        </p:txBody>
      </p:sp>
    </p:spTree>
    <p:extLst>
      <p:ext uri="{BB962C8B-B14F-4D97-AF65-F5344CB8AC3E}">
        <p14:creationId xmlns:p14="http://schemas.microsoft.com/office/powerpoint/2010/main" val="239522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D977-CF73-2B86-96A3-563F3F07D128}"/>
              </a:ext>
            </a:extLst>
          </p:cNvPr>
          <p:cNvSpPr>
            <a:spLocks noGrp="1"/>
          </p:cNvSpPr>
          <p:nvPr>
            <p:ph type="title"/>
          </p:nvPr>
        </p:nvSpPr>
        <p:spPr>
          <a:xfrm>
            <a:off x="1366514" y="169627"/>
            <a:ext cx="9905998" cy="1240263"/>
          </a:xfrm>
          <a:blipFill>
            <a:blip r:embed="rId2"/>
            <a:tile tx="0" ty="0" sx="100000" sy="100000" flip="none" algn="tl"/>
          </a:blipFill>
          <a:effectLst>
            <a:glow rad="63500">
              <a:schemeClr val="accent1">
                <a:satMod val="175000"/>
                <a:alpha val="40000"/>
              </a:schemeClr>
            </a:glow>
            <a:softEdge rad="50800"/>
          </a:effectLst>
        </p:spPr>
        <p:txBody>
          <a:bodyPr>
            <a:normAutofit fontScale="90000"/>
          </a:bodyPr>
          <a:lstStyle/>
          <a:p>
            <a:r>
              <a:rPr lang="en-US" sz="2800" b="1" dirty="0">
                <a:solidFill>
                  <a:schemeClr val="accent1">
                    <a:lumMod val="75000"/>
                  </a:schemeClr>
                </a:solidFill>
                <a:effectLst/>
                <a:latin typeface="Arial Rounded MT Bold" panose="020F0704030504030204" pitchFamily="34" charset="0"/>
              </a:rPr>
              <a:t>6. Write a query to fetch the total number of dismissals by dismissal kinds where dismissal kind is not NA.</a:t>
            </a:r>
            <a:endParaRPr lang="en-IN" sz="2800" b="1" dirty="0">
              <a:solidFill>
                <a:schemeClr val="accent1">
                  <a:lumMod val="75000"/>
                </a:schemeClr>
              </a:solidFill>
              <a:effectLst/>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401E50E-D03F-2071-209A-C933355E5AE9}"/>
              </a:ext>
            </a:extLst>
          </p:cNvPr>
          <p:cNvSpPr>
            <a:spLocks noGrp="1"/>
          </p:cNvSpPr>
          <p:nvPr>
            <p:ph idx="1"/>
          </p:nvPr>
        </p:nvSpPr>
        <p:spPr>
          <a:xfrm>
            <a:off x="1321295" y="1576728"/>
            <a:ext cx="3907344" cy="5096655"/>
          </a:xfrm>
          <a:blipFill>
            <a:blip r:embed="rId2"/>
            <a:tile tx="0" ty="0" sx="100000" sy="100000" flip="none" algn="tl"/>
          </a:blipFill>
          <a:effectLst>
            <a:glow rad="63500">
              <a:schemeClr val="accent1">
                <a:satMod val="175000"/>
                <a:alpha val="40000"/>
              </a:schemeClr>
            </a:glow>
            <a:softEdge rad="63500"/>
          </a:effectLst>
        </p:spPr>
        <p:txBody>
          <a:bodyPr>
            <a:normAutofit fontScale="92500" lnSpcReduction="20000"/>
          </a:bodyPr>
          <a:lstStyle/>
          <a:p>
            <a:pPr marL="0" indent="0">
              <a:buNone/>
            </a:pPr>
            <a:r>
              <a:rPr lang="en-US" sz="1800" b="1" dirty="0">
                <a:solidFill>
                  <a:schemeClr val="accent1">
                    <a:lumMod val="75000"/>
                  </a:schemeClr>
                </a:solidFill>
                <a:effectLst/>
                <a:latin typeface="Arial Rounded MT Bold" panose="020F0704030504030204" pitchFamily="34" charset="0"/>
              </a:rPr>
              <a:t>SELECT </a:t>
            </a:r>
          </a:p>
          <a:p>
            <a:pPr marL="0" indent="0">
              <a:buNone/>
            </a:pPr>
            <a:r>
              <a:rPr lang="en-US" sz="1800" b="1" dirty="0">
                <a:solidFill>
                  <a:schemeClr val="accent1">
                    <a:lumMod val="75000"/>
                  </a:schemeClr>
                </a:solidFill>
                <a:effectLst/>
                <a:latin typeface="Arial Rounded MT Bold" panose="020F0704030504030204" pitchFamily="34" charset="0"/>
              </a:rPr>
              <a:t>    </a:t>
            </a:r>
            <a:r>
              <a:rPr lang="en-US" sz="1800" b="1" dirty="0" err="1">
                <a:solidFill>
                  <a:schemeClr val="accent1">
                    <a:lumMod val="75000"/>
                  </a:schemeClr>
                </a:solidFill>
                <a:effectLst/>
                <a:latin typeface="Arial Rounded MT Bold" panose="020F0704030504030204" pitchFamily="34" charset="0"/>
              </a:rPr>
              <a:t>dismissal_kind</a:t>
            </a:r>
            <a:r>
              <a:rPr lang="en-US" sz="1800" b="1" dirty="0">
                <a:solidFill>
                  <a:schemeClr val="accent1">
                    <a:lumMod val="75000"/>
                  </a:schemeClr>
                </a:solidFill>
                <a:effectLst/>
                <a:latin typeface="Arial Rounded MT Bold" panose="020F0704030504030204" pitchFamily="34" charset="0"/>
              </a:rPr>
              <a:t>,</a:t>
            </a:r>
          </a:p>
          <a:p>
            <a:pPr marL="0" indent="0">
              <a:buNone/>
            </a:pPr>
            <a:r>
              <a:rPr lang="en-US" sz="1800" b="1" dirty="0">
                <a:solidFill>
                  <a:schemeClr val="accent1">
                    <a:lumMod val="75000"/>
                  </a:schemeClr>
                </a:solidFill>
                <a:effectLst/>
                <a:latin typeface="Arial Rounded MT Bold" panose="020F0704030504030204" pitchFamily="34" charset="0"/>
              </a:rPr>
              <a:t>    COUNT(*) AS </a:t>
            </a:r>
            <a:r>
              <a:rPr lang="en-US" sz="1800" b="1" dirty="0" err="1">
                <a:solidFill>
                  <a:schemeClr val="accent1">
                    <a:lumMod val="75000"/>
                  </a:schemeClr>
                </a:solidFill>
                <a:effectLst/>
                <a:latin typeface="Arial Rounded MT Bold" panose="020F0704030504030204" pitchFamily="34" charset="0"/>
              </a:rPr>
              <a:t>Total_Dismissals_Not_NA</a:t>
            </a:r>
            <a:endParaRPr lang="en-US" sz="1800" b="1" dirty="0">
              <a:solidFill>
                <a:schemeClr val="accent1">
                  <a:lumMod val="75000"/>
                </a:schemeClr>
              </a:solidFill>
              <a:effectLst/>
              <a:latin typeface="Arial Rounded MT Bold" panose="020F0704030504030204" pitchFamily="34" charset="0"/>
            </a:endParaRPr>
          </a:p>
          <a:p>
            <a:pPr marL="0" indent="0">
              <a:buNone/>
            </a:pPr>
            <a:r>
              <a:rPr lang="en-US" sz="1800" b="1" dirty="0">
                <a:solidFill>
                  <a:schemeClr val="accent1">
                    <a:lumMod val="75000"/>
                  </a:schemeClr>
                </a:solidFill>
                <a:effectLst/>
                <a:latin typeface="Arial Rounded MT Bold" panose="020F0704030504030204" pitchFamily="34" charset="0"/>
              </a:rPr>
              <a:t>FROM </a:t>
            </a:r>
          </a:p>
          <a:p>
            <a:pPr marL="0" indent="0">
              <a:buNone/>
            </a:pPr>
            <a:r>
              <a:rPr lang="en-US" sz="1800" b="1" dirty="0">
                <a:solidFill>
                  <a:schemeClr val="accent1">
                    <a:lumMod val="75000"/>
                  </a:schemeClr>
                </a:solidFill>
                <a:effectLst/>
                <a:latin typeface="Arial Rounded MT Bold" panose="020F0704030504030204" pitchFamily="34" charset="0"/>
              </a:rPr>
              <a:t>    deliveries_v02</a:t>
            </a:r>
          </a:p>
          <a:p>
            <a:pPr marL="0" indent="0">
              <a:buNone/>
            </a:pPr>
            <a:r>
              <a:rPr lang="en-US" sz="1800" b="1" dirty="0">
                <a:solidFill>
                  <a:schemeClr val="accent1">
                    <a:lumMod val="75000"/>
                  </a:schemeClr>
                </a:solidFill>
                <a:effectLst/>
                <a:latin typeface="Arial Rounded MT Bold" panose="020F0704030504030204" pitchFamily="34" charset="0"/>
              </a:rPr>
              <a:t>WHERE </a:t>
            </a:r>
          </a:p>
          <a:p>
            <a:pPr marL="0" indent="0">
              <a:buNone/>
            </a:pPr>
            <a:r>
              <a:rPr lang="en-US" sz="1800" b="1" dirty="0">
                <a:solidFill>
                  <a:schemeClr val="accent1">
                    <a:lumMod val="75000"/>
                  </a:schemeClr>
                </a:solidFill>
                <a:effectLst/>
                <a:latin typeface="Arial Rounded MT Bold" panose="020F0704030504030204" pitchFamily="34" charset="0"/>
              </a:rPr>
              <a:t>    </a:t>
            </a:r>
            <a:r>
              <a:rPr lang="en-US" sz="1800" b="1" dirty="0" err="1">
                <a:solidFill>
                  <a:schemeClr val="accent1">
                    <a:lumMod val="75000"/>
                  </a:schemeClr>
                </a:solidFill>
                <a:effectLst/>
                <a:latin typeface="Arial Rounded MT Bold" panose="020F0704030504030204" pitchFamily="34" charset="0"/>
              </a:rPr>
              <a:t>dismissal_kind</a:t>
            </a:r>
            <a:r>
              <a:rPr lang="en-US" sz="1800" b="1" dirty="0">
                <a:solidFill>
                  <a:schemeClr val="accent1">
                    <a:lumMod val="75000"/>
                  </a:schemeClr>
                </a:solidFill>
                <a:effectLst/>
                <a:latin typeface="Arial Rounded MT Bold" panose="020F0704030504030204" pitchFamily="34" charset="0"/>
              </a:rPr>
              <a:t> IS NOT NULL </a:t>
            </a:r>
          </a:p>
          <a:p>
            <a:pPr marL="0" indent="0">
              <a:buNone/>
            </a:pPr>
            <a:r>
              <a:rPr lang="en-US" sz="1800" b="1" dirty="0">
                <a:solidFill>
                  <a:schemeClr val="accent1">
                    <a:lumMod val="75000"/>
                  </a:schemeClr>
                </a:solidFill>
                <a:effectLst/>
                <a:latin typeface="Arial Rounded MT Bold" panose="020F0704030504030204" pitchFamily="34" charset="0"/>
              </a:rPr>
              <a:t>    AND </a:t>
            </a:r>
            <a:r>
              <a:rPr lang="en-US" sz="1800" b="1" dirty="0" err="1">
                <a:solidFill>
                  <a:schemeClr val="accent1">
                    <a:lumMod val="75000"/>
                  </a:schemeClr>
                </a:solidFill>
                <a:effectLst/>
                <a:latin typeface="Arial Rounded MT Bold" panose="020F0704030504030204" pitchFamily="34" charset="0"/>
              </a:rPr>
              <a:t>dismissal_kind</a:t>
            </a:r>
            <a:r>
              <a:rPr lang="en-US" sz="1800" b="1" dirty="0">
                <a:solidFill>
                  <a:schemeClr val="accent1">
                    <a:lumMod val="75000"/>
                  </a:schemeClr>
                </a:solidFill>
                <a:effectLst/>
                <a:latin typeface="Arial Rounded MT Bold" panose="020F0704030504030204" pitchFamily="34" charset="0"/>
              </a:rPr>
              <a:t> != 'NA'</a:t>
            </a:r>
          </a:p>
          <a:p>
            <a:pPr marL="0" indent="0">
              <a:buNone/>
            </a:pPr>
            <a:r>
              <a:rPr lang="en-US" sz="1800" b="1" dirty="0">
                <a:solidFill>
                  <a:schemeClr val="accent1">
                    <a:lumMod val="75000"/>
                  </a:schemeClr>
                </a:solidFill>
                <a:effectLst/>
                <a:latin typeface="Arial Rounded MT Bold" panose="020F0704030504030204" pitchFamily="34" charset="0"/>
              </a:rPr>
              <a:t>GROUP BY </a:t>
            </a:r>
          </a:p>
          <a:p>
            <a:pPr marL="0" indent="0">
              <a:buNone/>
            </a:pPr>
            <a:r>
              <a:rPr lang="en-US" sz="1800" b="1" dirty="0">
                <a:solidFill>
                  <a:schemeClr val="accent1">
                    <a:lumMod val="75000"/>
                  </a:schemeClr>
                </a:solidFill>
                <a:effectLst/>
                <a:latin typeface="Arial Rounded MT Bold" panose="020F0704030504030204" pitchFamily="34" charset="0"/>
              </a:rPr>
              <a:t>    </a:t>
            </a:r>
            <a:r>
              <a:rPr lang="en-US" sz="1800" b="1" dirty="0" err="1">
                <a:solidFill>
                  <a:schemeClr val="accent1">
                    <a:lumMod val="75000"/>
                  </a:schemeClr>
                </a:solidFill>
                <a:effectLst/>
                <a:latin typeface="Arial Rounded MT Bold" panose="020F0704030504030204" pitchFamily="34" charset="0"/>
              </a:rPr>
              <a:t>dismissal_kind</a:t>
            </a:r>
            <a:endParaRPr lang="en-US" sz="1800" b="1" dirty="0">
              <a:solidFill>
                <a:schemeClr val="accent1">
                  <a:lumMod val="75000"/>
                </a:schemeClr>
              </a:solidFill>
              <a:effectLst/>
              <a:latin typeface="Arial Rounded MT Bold" panose="020F0704030504030204" pitchFamily="34" charset="0"/>
            </a:endParaRPr>
          </a:p>
          <a:p>
            <a:pPr marL="0" indent="0">
              <a:buNone/>
            </a:pPr>
            <a:r>
              <a:rPr lang="en-US" sz="1800" b="1" dirty="0">
                <a:solidFill>
                  <a:schemeClr val="accent1">
                    <a:lumMod val="75000"/>
                  </a:schemeClr>
                </a:solidFill>
                <a:effectLst/>
                <a:latin typeface="Arial Rounded MT Bold" panose="020F0704030504030204" pitchFamily="34" charset="0"/>
              </a:rPr>
              <a:t>ORDER BY </a:t>
            </a:r>
          </a:p>
          <a:p>
            <a:pPr marL="0" indent="0">
              <a:buNone/>
            </a:pPr>
            <a:r>
              <a:rPr lang="en-US" sz="1800" b="1" dirty="0">
                <a:solidFill>
                  <a:schemeClr val="accent1">
                    <a:lumMod val="75000"/>
                  </a:schemeClr>
                </a:solidFill>
                <a:effectLst/>
                <a:latin typeface="Arial Rounded MT Bold" panose="020F0704030504030204" pitchFamily="34" charset="0"/>
              </a:rPr>
              <a:t> </a:t>
            </a:r>
            <a:r>
              <a:rPr lang="en-US" sz="1800" b="1" dirty="0" err="1">
                <a:solidFill>
                  <a:schemeClr val="accent1">
                    <a:lumMod val="75000"/>
                  </a:schemeClr>
                </a:solidFill>
                <a:effectLst/>
                <a:latin typeface="Arial Rounded MT Bold" panose="020F0704030504030204" pitchFamily="34" charset="0"/>
              </a:rPr>
              <a:t>Total_Dismissals_Not_NA</a:t>
            </a:r>
            <a:r>
              <a:rPr lang="en-US" sz="1800" b="1" dirty="0">
                <a:solidFill>
                  <a:schemeClr val="accent1">
                    <a:lumMod val="75000"/>
                  </a:schemeClr>
                </a:solidFill>
                <a:effectLst/>
                <a:latin typeface="Arial Rounded MT Bold" panose="020F0704030504030204" pitchFamily="34" charset="0"/>
              </a:rPr>
              <a:t> DESC;</a:t>
            </a:r>
          </a:p>
          <a:p>
            <a:pPr marL="0" indent="0">
              <a:buNone/>
            </a:pPr>
            <a:endParaRPr lang="en-IN" sz="1800" b="1" dirty="0">
              <a:solidFill>
                <a:schemeClr val="accent1">
                  <a:lumMod val="75000"/>
                </a:schemeClr>
              </a:solidFill>
              <a:effectLst/>
              <a:latin typeface="Arial Rounded MT Bold" panose="020F0704030504030204" pitchFamily="34" charset="0"/>
            </a:endParaRPr>
          </a:p>
        </p:txBody>
      </p:sp>
      <p:pic>
        <p:nvPicPr>
          <p:cNvPr id="4" name="Content Placeholder 4">
            <a:extLst>
              <a:ext uri="{FF2B5EF4-FFF2-40B4-BE49-F238E27FC236}">
                <a16:creationId xmlns:a16="http://schemas.microsoft.com/office/drawing/2014/main" id="{455B4D81-A7C3-712F-D93F-1962E3028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104" y="1576728"/>
            <a:ext cx="3907344" cy="834578"/>
          </a:xfrm>
          <a:prstGeom prst="rect">
            <a:avLst/>
          </a:prstGeom>
          <a:effectLst>
            <a:glow rad="63500">
              <a:schemeClr val="accent1">
                <a:satMod val="175000"/>
                <a:alpha val="40000"/>
              </a:schemeClr>
            </a:glow>
            <a:softEdge rad="63500"/>
          </a:effectLst>
        </p:spPr>
      </p:pic>
      <p:pic>
        <p:nvPicPr>
          <p:cNvPr id="6" name="Picture 5">
            <a:extLst>
              <a:ext uri="{FF2B5EF4-FFF2-40B4-BE49-F238E27FC236}">
                <a16:creationId xmlns:a16="http://schemas.microsoft.com/office/drawing/2014/main" id="{6E6C1B81-5FE4-5538-5638-0C87141C7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040" y="2578144"/>
            <a:ext cx="5741472" cy="4066991"/>
          </a:xfrm>
          <a:prstGeom prst="rect">
            <a:avLst/>
          </a:prstGeom>
          <a:effectLst>
            <a:glow rad="63500">
              <a:schemeClr val="accent1">
                <a:satMod val="175000"/>
                <a:alpha val="40000"/>
              </a:schemeClr>
            </a:glow>
            <a:softEdge rad="76200"/>
          </a:effectLst>
        </p:spPr>
      </p:pic>
    </p:spTree>
    <p:extLst>
      <p:ext uri="{BB962C8B-B14F-4D97-AF65-F5344CB8AC3E}">
        <p14:creationId xmlns:p14="http://schemas.microsoft.com/office/powerpoint/2010/main" val="3775509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EF6C-A32D-2405-B16C-5F3F10819B6D}"/>
              </a:ext>
            </a:extLst>
          </p:cNvPr>
          <p:cNvSpPr>
            <a:spLocks noGrp="1"/>
          </p:cNvSpPr>
          <p:nvPr>
            <p:ph type="title"/>
          </p:nvPr>
        </p:nvSpPr>
        <p:spPr>
          <a:xfrm>
            <a:off x="1321295" y="58426"/>
            <a:ext cx="9905998" cy="897875"/>
          </a:xfrm>
          <a:blipFill>
            <a:blip r:embed="rId2"/>
            <a:tile tx="0" ty="0" sx="100000" sy="100000" flip="none" algn="tl"/>
          </a:blipFill>
          <a:effectLst>
            <a:glow rad="101600">
              <a:schemeClr val="tx1">
                <a:lumMod val="95000"/>
                <a:alpha val="40000"/>
              </a:schemeClr>
            </a:glow>
            <a:softEdge rad="50800"/>
          </a:effectLst>
        </p:spPr>
        <p:txBody>
          <a:bodyPr>
            <a:normAutofit fontScale="90000"/>
          </a:bodyPr>
          <a:lstStyle/>
          <a:p>
            <a:r>
              <a:rPr lang="en-US" sz="2400" b="1" dirty="0">
                <a:solidFill>
                  <a:schemeClr val="bg1">
                    <a:lumMod val="75000"/>
                    <a:lumOff val="25000"/>
                  </a:schemeClr>
                </a:solidFill>
                <a:latin typeface="Arial Rounded MT Bold" panose="020F0704030504030204" pitchFamily="34" charset="0"/>
              </a:rPr>
              <a:t>7. Write a query to get the top 5 bowlers who conceded maximum extra runs from the deliveries table.</a:t>
            </a:r>
            <a:endParaRPr lang="en-IN" sz="2400" b="1" dirty="0">
              <a:solidFill>
                <a:schemeClr val="bg1">
                  <a:lumMod val="75000"/>
                  <a:lumOff val="25000"/>
                </a:schemeClr>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566E7AC-7426-745F-0201-E75B93DCB4D6}"/>
              </a:ext>
            </a:extLst>
          </p:cNvPr>
          <p:cNvSpPr>
            <a:spLocks noGrp="1"/>
          </p:cNvSpPr>
          <p:nvPr>
            <p:ph idx="1"/>
          </p:nvPr>
        </p:nvSpPr>
        <p:spPr>
          <a:xfrm>
            <a:off x="1321295" y="1277496"/>
            <a:ext cx="3865302" cy="5261547"/>
          </a:xfrm>
          <a:blipFill>
            <a:blip r:embed="rId3"/>
            <a:tile tx="0" ty="0" sx="100000" sy="100000" flip="none" algn="tl"/>
          </a:blipFill>
          <a:effectLst>
            <a:glow rad="63500">
              <a:schemeClr val="tx1">
                <a:alpha val="40000"/>
              </a:schemeClr>
            </a:glow>
            <a:softEdge rad="50800"/>
          </a:effectLst>
        </p:spPr>
        <p:txBody>
          <a:bodyPr>
            <a:normAutofit fontScale="92500" lnSpcReduction="20000"/>
          </a:bodyPr>
          <a:lstStyle/>
          <a:p>
            <a:pPr marL="0" indent="0">
              <a:buNone/>
            </a:pPr>
            <a:r>
              <a:rPr lang="en-US" b="1" dirty="0">
                <a:solidFill>
                  <a:schemeClr val="bg1">
                    <a:lumMod val="75000"/>
                    <a:lumOff val="25000"/>
                  </a:schemeClr>
                </a:solidFill>
                <a:effectLst/>
                <a:latin typeface="Arial Rounded MT Bold" panose="020F0704030504030204" pitchFamily="34" charset="0"/>
              </a:rPr>
              <a:t>SELECT </a:t>
            </a:r>
          </a:p>
          <a:p>
            <a:pPr marL="0" indent="0">
              <a:buNone/>
            </a:pPr>
            <a:r>
              <a:rPr lang="en-US" b="1" dirty="0">
                <a:solidFill>
                  <a:schemeClr val="bg1">
                    <a:lumMod val="75000"/>
                    <a:lumOff val="25000"/>
                  </a:schemeClr>
                </a:solidFill>
                <a:effectLst/>
                <a:latin typeface="Arial Rounded MT Bold" panose="020F0704030504030204" pitchFamily="34" charset="0"/>
              </a:rPr>
              <a:t>    Bowler,</a:t>
            </a:r>
          </a:p>
          <a:p>
            <a:pPr marL="0" indent="0">
              <a:buNone/>
            </a:pPr>
            <a:r>
              <a:rPr lang="en-US" b="1" dirty="0">
                <a:solidFill>
                  <a:schemeClr val="bg1">
                    <a:lumMod val="75000"/>
                    <a:lumOff val="25000"/>
                  </a:schemeClr>
                </a:solidFill>
                <a:effectLst/>
                <a:latin typeface="Arial Rounded MT Bold" panose="020F0704030504030204" pitchFamily="34" charset="0"/>
              </a:rPr>
              <a:t>    SUM(</a:t>
            </a:r>
            <a:r>
              <a:rPr lang="en-US" b="1" dirty="0" err="1">
                <a:solidFill>
                  <a:schemeClr val="bg1">
                    <a:lumMod val="75000"/>
                    <a:lumOff val="25000"/>
                  </a:schemeClr>
                </a:solidFill>
                <a:effectLst/>
                <a:latin typeface="Arial Rounded MT Bold" panose="020F0704030504030204" pitchFamily="34" charset="0"/>
              </a:rPr>
              <a:t>extra_runs</a:t>
            </a:r>
            <a:r>
              <a:rPr lang="en-US" b="1" dirty="0">
                <a:solidFill>
                  <a:schemeClr val="bg1">
                    <a:lumMod val="75000"/>
                    <a:lumOff val="25000"/>
                  </a:schemeClr>
                </a:solidFill>
                <a:effectLst/>
                <a:latin typeface="Arial Rounded MT Bold" panose="020F0704030504030204" pitchFamily="34" charset="0"/>
              </a:rPr>
              <a:t>) AS </a:t>
            </a:r>
            <a:r>
              <a:rPr lang="en-US" b="1" dirty="0" err="1">
                <a:solidFill>
                  <a:schemeClr val="bg1">
                    <a:lumMod val="75000"/>
                    <a:lumOff val="25000"/>
                  </a:schemeClr>
                </a:solidFill>
                <a:effectLst/>
                <a:latin typeface="Arial Rounded MT Bold" panose="020F0704030504030204" pitchFamily="34" charset="0"/>
              </a:rPr>
              <a:t>Runs_Conceded</a:t>
            </a:r>
            <a:endParaRPr lang="en-US" b="1" dirty="0">
              <a:solidFill>
                <a:schemeClr val="bg1">
                  <a:lumMod val="75000"/>
                  <a:lumOff val="25000"/>
                </a:schemeClr>
              </a:solidFill>
              <a:effectLst/>
              <a:latin typeface="Arial Rounded MT Bold" panose="020F0704030504030204" pitchFamily="34" charset="0"/>
            </a:endParaRPr>
          </a:p>
          <a:p>
            <a:pPr marL="0" indent="0">
              <a:buNone/>
            </a:pPr>
            <a:r>
              <a:rPr lang="en-US" b="1" dirty="0">
                <a:solidFill>
                  <a:schemeClr val="bg1">
                    <a:lumMod val="75000"/>
                    <a:lumOff val="25000"/>
                  </a:schemeClr>
                </a:solidFill>
                <a:effectLst/>
                <a:latin typeface="Arial Rounded MT Bold" panose="020F0704030504030204" pitchFamily="34" charset="0"/>
              </a:rPr>
              <a:t>FROM </a:t>
            </a:r>
          </a:p>
          <a:p>
            <a:pPr marL="0" indent="0">
              <a:buNone/>
            </a:pPr>
            <a:r>
              <a:rPr lang="en-US" b="1" dirty="0">
                <a:solidFill>
                  <a:schemeClr val="bg1">
                    <a:lumMod val="75000"/>
                    <a:lumOff val="25000"/>
                  </a:schemeClr>
                </a:solidFill>
                <a:effectLst/>
                <a:latin typeface="Arial Rounded MT Bold" panose="020F0704030504030204" pitchFamily="34" charset="0"/>
              </a:rPr>
              <a:t>    deliveries</a:t>
            </a:r>
          </a:p>
          <a:p>
            <a:pPr marL="0" indent="0">
              <a:buNone/>
            </a:pPr>
            <a:r>
              <a:rPr lang="en-US" b="1" dirty="0">
                <a:solidFill>
                  <a:schemeClr val="bg1">
                    <a:lumMod val="75000"/>
                    <a:lumOff val="25000"/>
                  </a:schemeClr>
                </a:solidFill>
                <a:effectLst/>
                <a:latin typeface="Arial Rounded MT Bold" panose="020F0704030504030204" pitchFamily="34" charset="0"/>
              </a:rPr>
              <a:t>GROUP BY </a:t>
            </a:r>
          </a:p>
          <a:p>
            <a:pPr marL="0" indent="0">
              <a:buNone/>
            </a:pPr>
            <a:r>
              <a:rPr lang="en-US" b="1" dirty="0">
                <a:solidFill>
                  <a:schemeClr val="bg1">
                    <a:lumMod val="75000"/>
                    <a:lumOff val="25000"/>
                  </a:schemeClr>
                </a:solidFill>
                <a:effectLst/>
                <a:latin typeface="Arial Rounded MT Bold" panose="020F0704030504030204" pitchFamily="34" charset="0"/>
              </a:rPr>
              <a:t>    Bowler</a:t>
            </a:r>
          </a:p>
          <a:p>
            <a:pPr marL="0" indent="0">
              <a:buNone/>
            </a:pPr>
            <a:r>
              <a:rPr lang="en-US" b="1" dirty="0">
                <a:solidFill>
                  <a:schemeClr val="bg1">
                    <a:lumMod val="75000"/>
                    <a:lumOff val="25000"/>
                  </a:schemeClr>
                </a:solidFill>
                <a:effectLst/>
                <a:latin typeface="Arial Rounded MT Bold" panose="020F0704030504030204" pitchFamily="34" charset="0"/>
              </a:rPr>
              <a:t>ORDER BY </a:t>
            </a:r>
          </a:p>
          <a:p>
            <a:pPr marL="0" indent="0">
              <a:buNone/>
            </a:pPr>
            <a:r>
              <a:rPr lang="en-US" b="1" dirty="0">
                <a:solidFill>
                  <a:schemeClr val="bg1">
                    <a:lumMod val="75000"/>
                    <a:lumOff val="25000"/>
                  </a:schemeClr>
                </a:solidFill>
                <a:effectLst/>
                <a:latin typeface="Arial Rounded MT Bold" panose="020F0704030504030204" pitchFamily="34" charset="0"/>
              </a:rPr>
              <a:t> </a:t>
            </a:r>
            <a:r>
              <a:rPr lang="en-US" b="1" dirty="0" err="1">
                <a:solidFill>
                  <a:schemeClr val="bg1">
                    <a:lumMod val="75000"/>
                    <a:lumOff val="25000"/>
                  </a:schemeClr>
                </a:solidFill>
                <a:effectLst/>
                <a:latin typeface="Arial Rounded MT Bold" panose="020F0704030504030204" pitchFamily="34" charset="0"/>
              </a:rPr>
              <a:t>Runs_Conceded</a:t>
            </a:r>
            <a:r>
              <a:rPr lang="en-US" b="1" dirty="0">
                <a:solidFill>
                  <a:schemeClr val="bg1">
                    <a:lumMod val="75000"/>
                    <a:lumOff val="25000"/>
                  </a:schemeClr>
                </a:solidFill>
                <a:effectLst/>
                <a:latin typeface="Arial Rounded MT Bold" panose="020F0704030504030204" pitchFamily="34" charset="0"/>
              </a:rPr>
              <a:t> DESC</a:t>
            </a:r>
          </a:p>
          <a:p>
            <a:pPr marL="0" indent="0">
              <a:buNone/>
            </a:pPr>
            <a:r>
              <a:rPr lang="en-US" b="1" dirty="0">
                <a:solidFill>
                  <a:schemeClr val="bg1">
                    <a:lumMod val="75000"/>
                    <a:lumOff val="25000"/>
                  </a:schemeClr>
                </a:solidFill>
                <a:effectLst/>
                <a:latin typeface="Arial Rounded MT Bold" panose="020F0704030504030204" pitchFamily="34" charset="0"/>
              </a:rPr>
              <a:t>LIMIT 5;</a:t>
            </a:r>
          </a:p>
          <a:p>
            <a:pPr marL="0" indent="0">
              <a:buNone/>
            </a:pPr>
            <a:endParaRPr lang="en-IN" b="1" dirty="0">
              <a:solidFill>
                <a:schemeClr val="bg1">
                  <a:lumMod val="75000"/>
                  <a:lumOff val="25000"/>
                </a:schemeClr>
              </a:solidFill>
              <a:effectLst/>
              <a:latin typeface="Arial Rounded MT Bold" panose="020F0704030504030204" pitchFamily="34" charset="0"/>
            </a:endParaRPr>
          </a:p>
        </p:txBody>
      </p:sp>
      <p:pic>
        <p:nvPicPr>
          <p:cNvPr id="4" name="Content Placeholder 4">
            <a:extLst>
              <a:ext uri="{FF2B5EF4-FFF2-40B4-BE49-F238E27FC236}">
                <a16:creationId xmlns:a16="http://schemas.microsoft.com/office/drawing/2014/main" id="{4BCA7E25-8977-2E06-1C0A-16B1258F2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038" y="1277496"/>
            <a:ext cx="3737500" cy="2069259"/>
          </a:xfrm>
          <a:prstGeom prst="rect">
            <a:avLst/>
          </a:prstGeom>
          <a:effectLst>
            <a:glow rad="63500">
              <a:schemeClr val="tx1">
                <a:alpha val="40000"/>
              </a:schemeClr>
            </a:glow>
            <a:outerShdw blurRad="50800" dist="38100" dir="2700000" algn="tl" rotWithShape="0">
              <a:prstClr val="black">
                <a:alpha val="40000"/>
              </a:prstClr>
            </a:outerShdw>
            <a:softEdge rad="63500"/>
          </a:effectLst>
        </p:spPr>
      </p:pic>
      <p:pic>
        <p:nvPicPr>
          <p:cNvPr id="6" name="Picture 5">
            <a:extLst>
              <a:ext uri="{FF2B5EF4-FFF2-40B4-BE49-F238E27FC236}">
                <a16:creationId xmlns:a16="http://schemas.microsoft.com/office/drawing/2014/main" id="{909665C2-4A8D-01A0-8CE5-EAC91CE84D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6283" y="3644069"/>
            <a:ext cx="5561010" cy="2894974"/>
          </a:xfrm>
          <a:prstGeom prst="rect">
            <a:avLst/>
          </a:prstGeom>
          <a:effectLst>
            <a:glow rad="101600">
              <a:schemeClr val="tx2">
                <a:alpha val="40000"/>
              </a:schemeClr>
            </a:glow>
            <a:softEdge rad="50800"/>
          </a:effectLst>
        </p:spPr>
      </p:pic>
    </p:spTree>
    <p:extLst>
      <p:ext uri="{BB962C8B-B14F-4D97-AF65-F5344CB8AC3E}">
        <p14:creationId xmlns:p14="http://schemas.microsoft.com/office/powerpoint/2010/main" val="386867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6261-F5B0-D97E-2642-7E293C6BAF12}"/>
              </a:ext>
            </a:extLst>
          </p:cNvPr>
          <p:cNvSpPr>
            <a:spLocks noGrp="1"/>
          </p:cNvSpPr>
          <p:nvPr>
            <p:ph type="title"/>
          </p:nvPr>
        </p:nvSpPr>
        <p:spPr>
          <a:xfrm>
            <a:off x="1306644" y="153824"/>
            <a:ext cx="10071231" cy="1150322"/>
          </a:xfrm>
          <a:blipFill>
            <a:blip r:embed="rId3"/>
            <a:tile tx="0" ty="0" sx="100000" sy="100000" flip="none" algn="tl"/>
          </a:blipFill>
          <a:effectLst>
            <a:glow rad="63500">
              <a:schemeClr val="accent5">
                <a:satMod val="175000"/>
                <a:alpha val="40000"/>
              </a:schemeClr>
            </a:glow>
            <a:softEdge rad="50800"/>
          </a:effectLst>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2400" b="1" cap="none" dirty="0">
                <a:ln/>
                <a:solidFill>
                  <a:schemeClr val="accent3"/>
                </a:solidFill>
                <a:effectLst/>
                <a:latin typeface="Arial Rounded MT Bold" panose="020F0704030504030204" pitchFamily="34" charset="0"/>
              </a:rPr>
              <a:t>8. Write a query to create a table named deliveries_v03 with all the columns of deliveries_v02 table and two additional column (named venue and </a:t>
            </a:r>
            <a:r>
              <a:rPr lang="en-US" sz="2400" b="1" cap="none" dirty="0" err="1">
                <a:ln/>
                <a:solidFill>
                  <a:schemeClr val="accent3"/>
                </a:solidFill>
                <a:effectLst/>
                <a:latin typeface="Arial Rounded MT Bold" panose="020F0704030504030204" pitchFamily="34" charset="0"/>
              </a:rPr>
              <a:t>match_date</a:t>
            </a:r>
            <a:r>
              <a:rPr lang="en-US" sz="2400" b="1" cap="none" dirty="0">
                <a:ln/>
                <a:solidFill>
                  <a:schemeClr val="accent3"/>
                </a:solidFill>
                <a:effectLst/>
                <a:latin typeface="Arial Rounded MT Bold" panose="020F0704030504030204" pitchFamily="34" charset="0"/>
              </a:rPr>
              <a:t>) of venue and date from table matches.</a:t>
            </a:r>
            <a:endParaRPr lang="en-IN" sz="2400" b="1" cap="none" dirty="0">
              <a:ln/>
              <a:solidFill>
                <a:schemeClr val="accent3"/>
              </a:solidFill>
              <a:effectLst/>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CFCC557-B407-5A92-28B9-01DC9235ADC1}"/>
              </a:ext>
            </a:extLst>
          </p:cNvPr>
          <p:cNvSpPr>
            <a:spLocks noGrp="1"/>
          </p:cNvSpPr>
          <p:nvPr>
            <p:ph idx="1"/>
          </p:nvPr>
        </p:nvSpPr>
        <p:spPr>
          <a:xfrm>
            <a:off x="4064834" y="1633928"/>
            <a:ext cx="4315007" cy="4661941"/>
          </a:xfrm>
          <a:blipFill>
            <a:blip r:embed="rId4"/>
            <a:tile tx="0" ty="0" sx="100000" sy="100000" flip="none" algn="tl"/>
          </a:blipFill>
          <a:effectLst>
            <a:glow rad="101600">
              <a:schemeClr val="accent4">
                <a:satMod val="175000"/>
                <a:alpha val="40000"/>
              </a:schemeClr>
            </a:glow>
            <a:softEdge rad="50800"/>
          </a:effectLst>
        </p:spPr>
        <p:txBody>
          <a:bodyPr>
            <a:normAutofit fontScale="92500"/>
          </a:bodyPr>
          <a:lstStyle/>
          <a:p>
            <a:pPr marL="0" indent="0">
              <a:buNone/>
            </a:pPr>
            <a:r>
              <a:rPr lang="en-US" b="1" dirty="0">
                <a:solidFill>
                  <a:schemeClr val="accent3">
                    <a:lumMod val="50000"/>
                  </a:schemeClr>
                </a:solidFill>
              </a:rPr>
              <a:t>CREATE TABLE deliveries_v03 AS</a:t>
            </a:r>
          </a:p>
          <a:p>
            <a:pPr marL="0" indent="0">
              <a:buNone/>
            </a:pPr>
            <a:r>
              <a:rPr lang="en-US" b="1" dirty="0">
                <a:solidFill>
                  <a:schemeClr val="accent3">
                    <a:lumMod val="50000"/>
                  </a:schemeClr>
                </a:solidFill>
              </a:rPr>
              <a:t>   SELECT</a:t>
            </a:r>
          </a:p>
          <a:p>
            <a:pPr marL="0" indent="0">
              <a:buNone/>
            </a:pPr>
            <a:r>
              <a:rPr lang="en-US" b="1" dirty="0">
                <a:solidFill>
                  <a:schemeClr val="accent3">
                    <a:lumMod val="50000"/>
                  </a:schemeClr>
                </a:solidFill>
              </a:rPr>
              <a:t>	d.*,</a:t>
            </a:r>
          </a:p>
          <a:p>
            <a:pPr marL="0" indent="0">
              <a:buNone/>
            </a:pPr>
            <a:r>
              <a:rPr lang="en-US" b="1" dirty="0">
                <a:solidFill>
                  <a:schemeClr val="accent3">
                    <a:lumMod val="50000"/>
                  </a:schemeClr>
                </a:solidFill>
              </a:rPr>
              <a:t>	</a:t>
            </a:r>
            <a:r>
              <a:rPr lang="en-US" b="1" dirty="0" err="1">
                <a:solidFill>
                  <a:schemeClr val="accent3">
                    <a:lumMod val="50000"/>
                  </a:schemeClr>
                </a:solidFill>
              </a:rPr>
              <a:t>m.venue</a:t>
            </a:r>
            <a:r>
              <a:rPr lang="en-US" b="1" dirty="0">
                <a:solidFill>
                  <a:schemeClr val="accent3">
                    <a:lumMod val="50000"/>
                  </a:schemeClr>
                </a:solidFill>
              </a:rPr>
              <a:t>,</a:t>
            </a:r>
          </a:p>
          <a:p>
            <a:pPr marL="0" indent="0">
              <a:buNone/>
            </a:pPr>
            <a:r>
              <a:rPr lang="en-US" b="1" dirty="0">
                <a:solidFill>
                  <a:schemeClr val="accent3">
                    <a:lumMod val="50000"/>
                  </a:schemeClr>
                </a:solidFill>
              </a:rPr>
              <a:t>EXTRACT(DAY FROM </a:t>
            </a:r>
            <a:r>
              <a:rPr lang="en-US" b="1" dirty="0" err="1">
                <a:solidFill>
                  <a:schemeClr val="accent3">
                    <a:lumMod val="50000"/>
                  </a:schemeClr>
                </a:solidFill>
              </a:rPr>
              <a:t>m.date</a:t>
            </a:r>
            <a:r>
              <a:rPr lang="en-US" b="1" dirty="0">
                <a:solidFill>
                  <a:schemeClr val="accent3">
                    <a:lumMod val="50000"/>
                  </a:schemeClr>
                </a:solidFill>
              </a:rPr>
              <a:t>) AS </a:t>
            </a:r>
            <a:r>
              <a:rPr lang="en-US" b="1" dirty="0" err="1">
                <a:solidFill>
                  <a:schemeClr val="accent3">
                    <a:lumMod val="50000"/>
                  </a:schemeClr>
                </a:solidFill>
              </a:rPr>
              <a:t>Match_Date</a:t>
            </a:r>
            <a:endParaRPr lang="en-US" b="1" dirty="0">
              <a:solidFill>
                <a:schemeClr val="accent3">
                  <a:lumMod val="50000"/>
                </a:schemeClr>
              </a:solidFill>
            </a:endParaRPr>
          </a:p>
          <a:p>
            <a:pPr marL="0" indent="0">
              <a:buNone/>
            </a:pPr>
            <a:r>
              <a:rPr lang="en-US" b="1" dirty="0">
                <a:solidFill>
                  <a:schemeClr val="accent3">
                    <a:lumMod val="50000"/>
                  </a:schemeClr>
                </a:solidFill>
              </a:rPr>
              <a:t>FROM deliveries_v02 d</a:t>
            </a:r>
          </a:p>
          <a:p>
            <a:pPr marL="0" indent="0">
              <a:buNone/>
            </a:pPr>
            <a:r>
              <a:rPr lang="en-US" b="1" dirty="0">
                <a:solidFill>
                  <a:schemeClr val="accent3">
                    <a:lumMod val="50000"/>
                  </a:schemeClr>
                </a:solidFill>
              </a:rPr>
              <a:t>LEFT JOIN</a:t>
            </a:r>
          </a:p>
          <a:p>
            <a:pPr marL="0" indent="0">
              <a:buNone/>
            </a:pPr>
            <a:r>
              <a:rPr lang="en-US" b="1" dirty="0" err="1">
                <a:solidFill>
                  <a:schemeClr val="accent3">
                    <a:lumMod val="50000"/>
                  </a:schemeClr>
                </a:solidFill>
              </a:rPr>
              <a:t>IPL_Match</a:t>
            </a:r>
            <a:r>
              <a:rPr lang="en-US" b="1" dirty="0">
                <a:solidFill>
                  <a:schemeClr val="accent3">
                    <a:lumMod val="50000"/>
                  </a:schemeClr>
                </a:solidFill>
              </a:rPr>
              <a:t> m ON d.id = m.id;</a:t>
            </a:r>
          </a:p>
          <a:p>
            <a:endParaRPr lang="en-IN" b="1" dirty="0">
              <a:solidFill>
                <a:schemeClr val="accent3">
                  <a:lumMod val="50000"/>
                </a:schemeClr>
              </a:solidFill>
            </a:endParaRPr>
          </a:p>
        </p:txBody>
      </p:sp>
    </p:spTree>
    <p:extLst>
      <p:ext uri="{BB962C8B-B14F-4D97-AF65-F5344CB8AC3E}">
        <p14:creationId xmlns:p14="http://schemas.microsoft.com/office/powerpoint/2010/main" val="3674274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6675-20A5-51D6-5E6F-F2E6A882B0E6}"/>
              </a:ext>
            </a:extLst>
          </p:cNvPr>
          <p:cNvSpPr>
            <a:spLocks noGrp="1"/>
          </p:cNvSpPr>
          <p:nvPr>
            <p:ph type="title"/>
          </p:nvPr>
        </p:nvSpPr>
        <p:spPr>
          <a:xfrm>
            <a:off x="1366265" y="98320"/>
            <a:ext cx="9741446" cy="1055923"/>
          </a:xfrm>
          <a:blipFill>
            <a:blip r:embed="rId2"/>
            <a:tile tx="0" ty="0" sx="100000" sy="100000" flip="none" algn="tl"/>
          </a:blipFill>
          <a:effectLst>
            <a:glow rad="101600">
              <a:schemeClr val="accent5">
                <a:satMod val="175000"/>
                <a:alpha val="40000"/>
              </a:schemeClr>
            </a:glow>
            <a:softEdge rad="50800"/>
          </a:effectLst>
        </p:spPr>
        <p:txBody>
          <a:bodyPr>
            <a:noAutofit/>
          </a:bodyPr>
          <a:lstStyle/>
          <a:p>
            <a:r>
              <a:rPr lang="en-US" sz="2400" b="1" dirty="0">
                <a:solidFill>
                  <a:schemeClr val="accent1"/>
                </a:solidFill>
                <a:effectLst/>
              </a:rPr>
              <a:t>9. Write a query to fetch the total runs scored for each</a:t>
            </a:r>
            <a:br>
              <a:rPr lang="en-US" sz="2400" b="1" dirty="0">
                <a:solidFill>
                  <a:schemeClr val="accent1"/>
                </a:solidFill>
                <a:effectLst/>
              </a:rPr>
            </a:br>
            <a:r>
              <a:rPr lang="en-US" sz="2400" b="1" dirty="0">
                <a:solidFill>
                  <a:schemeClr val="accent1"/>
                </a:solidFill>
                <a:effectLst/>
              </a:rPr>
              <a:t>venue and order it in the descending order of total runs scored.</a:t>
            </a:r>
            <a:endParaRPr lang="en-IN" sz="2400" b="1" dirty="0">
              <a:solidFill>
                <a:schemeClr val="accent1"/>
              </a:solidFill>
              <a:effectLst/>
            </a:endParaRPr>
          </a:p>
        </p:txBody>
      </p:sp>
      <p:pic>
        <p:nvPicPr>
          <p:cNvPr id="4" name="Content Placeholder 4">
            <a:extLst>
              <a:ext uri="{FF2B5EF4-FFF2-40B4-BE49-F238E27FC236}">
                <a16:creationId xmlns:a16="http://schemas.microsoft.com/office/drawing/2014/main" id="{7730AD1F-9812-1D27-1D3F-9366815FE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362" y="1360917"/>
            <a:ext cx="4225075" cy="5059683"/>
          </a:xfrm>
          <a:prstGeom prst="rect">
            <a:avLst/>
          </a:prstGeom>
          <a:effectLst>
            <a:glow rad="139700">
              <a:schemeClr val="accent3">
                <a:satMod val="175000"/>
                <a:alpha val="40000"/>
              </a:schemeClr>
            </a:glow>
            <a:softEdge rad="12700"/>
          </a:effectLst>
        </p:spPr>
      </p:pic>
      <p:sp>
        <p:nvSpPr>
          <p:cNvPr id="6" name="TextBox 5">
            <a:extLst>
              <a:ext uri="{FF2B5EF4-FFF2-40B4-BE49-F238E27FC236}">
                <a16:creationId xmlns:a16="http://schemas.microsoft.com/office/drawing/2014/main" id="{7CF6419C-A9FB-AB98-510D-16BE41E919EC}"/>
              </a:ext>
            </a:extLst>
          </p:cNvPr>
          <p:cNvSpPr txBox="1"/>
          <p:nvPr/>
        </p:nvSpPr>
        <p:spPr>
          <a:xfrm>
            <a:off x="1366265" y="1360917"/>
            <a:ext cx="4509879" cy="5059683"/>
          </a:xfrm>
          <a:prstGeom prst="rect">
            <a:avLst/>
          </a:prstGeom>
          <a:blipFill dpi="0" rotWithShape="1">
            <a:blip r:embed="rId2">
              <a:alphaModFix amt="78000"/>
            </a:blip>
            <a:srcRect/>
            <a:tile tx="0" ty="0" sx="100000" sy="100000" flip="none" algn="tl"/>
          </a:blipFill>
          <a:effectLst>
            <a:glow rad="139700">
              <a:schemeClr val="accent4">
                <a:satMod val="175000"/>
                <a:alpha val="40000"/>
              </a:schemeClr>
            </a:glow>
            <a:softEdge rad="38100"/>
          </a:effectLst>
        </p:spPr>
        <p:txBody>
          <a:bodyPr wrap="square">
            <a:spAutoFit/>
          </a:bodyPr>
          <a:lstStyle/>
          <a:p>
            <a:r>
              <a:rPr lang="en-IN" sz="2400" dirty="0">
                <a:solidFill>
                  <a:schemeClr val="accent1">
                    <a:lumMod val="75000"/>
                  </a:schemeClr>
                </a:solidFill>
                <a:latin typeface="Arial Rounded MT Bold" panose="020F0704030504030204" pitchFamily="34" charset="0"/>
              </a:rPr>
              <a:t>SELECT </a:t>
            </a:r>
          </a:p>
          <a:p>
            <a:r>
              <a:rPr lang="en-IN" sz="2400" dirty="0">
                <a:solidFill>
                  <a:schemeClr val="accent1">
                    <a:lumMod val="75000"/>
                  </a:schemeClr>
                </a:solidFill>
                <a:latin typeface="Arial Rounded MT Bold" panose="020F0704030504030204" pitchFamily="34" charset="0"/>
              </a:rPr>
              <a:t>    Venue,</a:t>
            </a:r>
          </a:p>
          <a:p>
            <a:r>
              <a:rPr lang="en-IN" sz="2400" dirty="0">
                <a:solidFill>
                  <a:schemeClr val="accent1">
                    <a:lumMod val="75000"/>
                  </a:schemeClr>
                </a:solidFill>
                <a:latin typeface="Arial Rounded MT Bold" panose="020F0704030504030204" pitchFamily="34" charset="0"/>
              </a:rPr>
              <a:t>    SUM(</a:t>
            </a:r>
            <a:r>
              <a:rPr lang="en-IN" sz="2400" dirty="0" err="1">
                <a:solidFill>
                  <a:schemeClr val="accent1">
                    <a:lumMod val="75000"/>
                  </a:schemeClr>
                </a:solidFill>
                <a:latin typeface="Arial Rounded MT Bold" panose="020F0704030504030204" pitchFamily="34" charset="0"/>
              </a:rPr>
              <a:t>total_runs</a:t>
            </a:r>
            <a:r>
              <a:rPr lang="en-IN" sz="2400" dirty="0">
                <a:solidFill>
                  <a:schemeClr val="accent1">
                    <a:lumMod val="75000"/>
                  </a:schemeClr>
                </a:solidFill>
                <a:latin typeface="Arial Rounded MT Bold" panose="020F0704030504030204" pitchFamily="34" charset="0"/>
              </a:rPr>
              <a:t>) AS    </a:t>
            </a:r>
            <a:r>
              <a:rPr lang="en-IN" sz="2400" dirty="0" err="1">
                <a:solidFill>
                  <a:schemeClr val="accent1">
                    <a:lumMod val="75000"/>
                  </a:schemeClr>
                </a:solidFill>
                <a:latin typeface="Arial Rounded MT Bold" panose="020F0704030504030204" pitchFamily="34" charset="0"/>
              </a:rPr>
              <a:t>Total_Runs</a:t>
            </a:r>
            <a:endParaRPr lang="en-IN" sz="2400" dirty="0">
              <a:solidFill>
                <a:schemeClr val="accent1">
                  <a:lumMod val="75000"/>
                </a:schemeClr>
              </a:solidFill>
              <a:latin typeface="Arial Rounded MT Bold" panose="020F0704030504030204" pitchFamily="34" charset="0"/>
            </a:endParaRPr>
          </a:p>
          <a:p>
            <a:r>
              <a:rPr lang="en-IN" sz="2400" dirty="0">
                <a:solidFill>
                  <a:schemeClr val="accent1">
                    <a:lumMod val="75000"/>
                  </a:schemeClr>
                </a:solidFill>
                <a:latin typeface="Arial Rounded MT Bold" panose="020F0704030504030204" pitchFamily="34" charset="0"/>
              </a:rPr>
              <a:t>FROM </a:t>
            </a:r>
          </a:p>
          <a:p>
            <a:r>
              <a:rPr lang="en-IN" sz="2400" dirty="0">
                <a:solidFill>
                  <a:schemeClr val="accent1">
                    <a:lumMod val="75000"/>
                  </a:schemeClr>
                </a:solidFill>
                <a:latin typeface="Arial Rounded MT Bold" panose="020F0704030504030204" pitchFamily="34" charset="0"/>
              </a:rPr>
              <a:t>    matches m</a:t>
            </a:r>
          </a:p>
          <a:p>
            <a:r>
              <a:rPr lang="en-IN" sz="2400" dirty="0">
                <a:solidFill>
                  <a:schemeClr val="accent1">
                    <a:lumMod val="75000"/>
                  </a:schemeClr>
                </a:solidFill>
                <a:latin typeface="Arial Rounded MT Bold" panose="020F0704030504030204" pitchFamily="34" charset="0"/>
              </a:rPr>
              <a:t>JOIN </a:t>
            </a:r>
          </a:p>
          <a:p>
            <a:r>
              <a:rPr lang="en-IN" sz="2400" dirty="0">
                <a:solidFill>
                  <a:schemeClr val="accent1">
                    <a:lumMod val="75000"/>
                  </a:schemeClr>
                </a:solidFill>
                <a:latin typeface="Arial Rounded MT Bold" panose="020F0704030504030204" pitchFamily="34" charset="0"/>
              </a:rPr>
              <a:t>    deliveries d ON </a:t>
            </a:r>
            <a:r>
              <a:rPr lang="en-IN" sz="2400" dirty="0" err="1">
                <a:solidFill>
                  <a:schemeClr val="accent1">
                    <a:lumMod val="75000"/>
                  </a:schemeClr>
                </a:solidFill>
                <a:latin typeface="Arial Rounded MT Bold" panose="020F0704030504030204" pitchFamily="34" charset="0"/>
              </a:rPr>
              <a:t>m.match_id</a:t>
            </a:r>
            <a:r>
              <a:rPr lang="en-IN" sz="2400" dirty="0">
                <a:solidFill>
                  <a:schemeClr val="accent1">
                    <a:lumMod val="75000"/>
                  </a:schemeClr>
                </a:solidFill>
                <a:latin typeface="Arial Rounded MT Bold" panose="020F0704030504030204" pitchFamily="34" charset="0"/>
              </a:rPr>
              <a:t> = </a:t>
            </a:r>
            <a:r>
              <a:rPr lang="en-IN" sz="2400" dirty="0" err="1">
                <a:solidFill>
                  <a:schemeClr val="accent1">
                    <a:lumMod val="75000"/>
                  </a:schemeClr>
                </a:solidFill>
                <a:latin typeface="Arial Rounded MT Bold" panose="020F0704030504030204" pitchFamily="34" charset="0"/>
              </a:rPr>
              <a:t>d.match_id</a:t>
            </a:r>
            <a:endParaRPr lang="en-IN" sz="2400" dirty="0">
              <a:solidFill>
                <a:schemeClr val="accent1">
                  <a:lumMod val="75000"/>
                </a:schemeClr>
              </a:solidFill>
              <a:latin typeface="Arial Rounded MT Bold" panose="020F0704030504030204" pitchFamily="34" charset="0"/>
            </a:endParaRPr>
          </a:p>
          <a:p>
            <a:r>
              <a:rPr lang="en-IN" sz="2400" dirty="0">
                <a:solidFill>
                  <a:schemeClr val="accent1">
                    <a:lumMod val="75000"/>
                  </a:schemeClr>
                </a:solidFill>
                <a:latin typeface="Arial Rounded MT Bold" panose="020F0704030504030204" pitchFamily="34" charset="0"/>
              </a:rPr>
              <a:t>GROUP BY </a:t>
            </a:r>
          </a:p>
          <a:p>
            <a:r>
              <a:rPr lang="en-IN" sz="2400" dirty="0">
                <a:solidFill>
                  <a:schemeClr val="accent1">
                    <a:lumMod val="75000"/>
                  </a:schemeClr>
                </a:solidFill>
                <a:latin typeface="Arial Rounded MT Bold" panose="020F0704030504030204" pitchFamily="34" charset="0"/>
              </a:rPr>
              <a:t>    Venue</a:t>
            </a:r>
          </a:p>
          <a:p>
            <a:r>
              <a:rPr lang="en-IN" sz="2400" dirty="0">
                <a:solidFill>
                  <a:schemeClr val="accent1">
                    <a:lumMod val="75000"/>
                  </a:schemeClr>
                </a:solidFill>
                <a:latin typeface="Arial Rounded MT Bold" panose="020F0704030504030204" pitchFamily="34" charset="0"/>
              </a:rPr>
              <a:t>ORDER BY </a:t>
            </a:r>
          </a:p>
          <a:p>
            <a:r>
              <a:rPr lang="en-IN" sz="2400" dirty="0">
                <a:solidFill>
                  <a:schemeClr val="accent1">
                    <a:lumMod val="75000"/>
                  </a:schemeClr>
                </a:solidFill>
                <a:latin typeface="Arial Rounded MT Bold" panose="020F0704030504030204" pitchFamily="34" charset="0"/>
              </a:rPr>
              <a:t>    </a:t>
            </a:r>
            <a:r>
              <a:rPr lang="en-IN" sz="2400" dirty="0" err="1">
                <a:solidFill>
                  <a:schemeClr val="accent1">
                    <a:lumMod val="75000"/>
                  </a:schemeClr>
                </a:solidFill>
                <a:latin typeface="Arial Rounded MT Bold" panose="020F0704030504030204" pitchFamily="34" charset="0"/>
              </a:rPr>
              <a:t>Total_Runs</a:t>
            </a:r>
            <a:r>
              <a:rPr lang="en-IN" sz="2400" dirty="0">
                <a:solidFill>
                  <a:schemeClr val="accent1">
                    <a:lumMod val="75000"/>
                  </a:schemeClr>
                </a:solidFill>
                <a:latin typeface="Arial Rounded MT Bold" panose="020F0704030504030204" pitchFamily="34" charset="0"/>
              </a:rPr>
              <a:t> DESC;</a:t>
            </a:r>
          </a:p>
        </p:txBody>
      </p:sp>
    </p:spTree>
    <p:extLst>
      <p:ext uri="{BB962C8B-B14F-4D97-AF65-F5344CB8AC3E}">
        <p14:creationId xmlns:p14="http://schemas.microsoft.com/office/powerpoint/2010/main" val="1244032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D4CC-A29A-C031-8548-FB927B6BB549}"/>
              </a:ext>
            </a:extLst>
          </p:cNvPr>
          <p:cNvSpPr>
            <a:spLocks noGrp="1"/>
          </p:cNvSpPr>
          <p:nvPr>
            <p:ph type="title"/>
          </p:nvPr>
        </p:nvSpPr>
        <p:spPr>
          <a:xfrm>
            <a:off x="1291315" y="95440"/>
            <a:ext cx="9905998" cy="1109272"/>
          </a:xfrm>
          <a:solidFill>
            <a:schemeClr val="accent2">
              <a:lumMod val="75000"/>
            </a:schemeClr>
          </a:solidFill>
          <a:effectLst>
            <a:softEdge rad="50800"/>
          </a:effectLst>
        </p:spPr>
        <p:txBody>
          <a:bodyPr>
            <a:normAutofit/>
          </a:bodyPr>
          <a:lstStyle/>
          <a:p>
            <a:r>
              <a:rPr lang="en-US" sz="2400" dirty="0">
                <a:solidFill>
                  <a:schemeClr val="accent6">
                    <a:lumMod val="20000"/>
                    <a:lumOff val="80000"/>
                  </a:schemeClr>
                </a:solidFill>
                <a:latin typeface="Arial Rounded MT Bold" panose="020F0704030504030204" pitchFamily="34" charset="0"/>
              </a:rPr>
              <a:t>10. Write a query to fetch the year-wise total runs scored at Eden Gardens and order it in the descending order of total runs scored.</a:t>
            </a:r>
            <a:endParaRPr lang="en-IN" sz="2400" dirty="0">
              <a:solidFill>
                <a:schemeClr val="accent6">
                  <a:lumMod val="20000"/>
                  <a:lumOff val="80000"/>
                </a:schemeClr>
              </a:solidFill>
              <a:latin typeface="Arial Rounded MT Bold" panose="020F0704030504030204" pitchFamily="34" charset="0"/>
            </a:endParaRPr>
          </a:p>
        </p:txBody>
      </p:sp>
      <p:pic>
        <p:nvPicPr>
          <p:cNvPr id="4" name="Content Placeholder 4">
            <a:extLst>
              <a:ext uri="{FF2B5EF4-FFF2-40B4-BE49-F238E27FC236}">
                <a16:creationId xmlns:a16="http://schemas.microsoft.com/office/drawing/2014/main" id="{227A06DF-51F0-EDC6-B98C-13CF775D2C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2514" y="2611265"/>
            <a:ext cx="2720576" cy="2484335"/>
          </a:xfrm>
          <a:effectLst>
            <a:glow rad="139700">
              <a:schemeClr val="accent6">
                <a:satMod val="175000"/>
                <a:alpha val="40000"/>
              </a:schemeClr>
            </a:glow>
            <a:softEdge rad="25400"/>
          </a:effectLst>
        </p:spPr>
      </p:pic>
      <p:sp>
        <p:nvSpPr>
          <p:cNvPr id="6" name="TextBox 5">
            <a:extLst>
              <a:ext uri="{FF2B5EF4-FFF2-40B4-BE49-F238E27FC236}">
                <a16:creationId xmlns:a16="http://schemas.microsoft.com/office/drawing/2014/main" id="{FFD80667-3258-DBC6-5FCA-EEA0C4AC02AC}"/>
              </a:ext>
            </a:extLst>
          </p:cNvPr>
          <p:cNvSpPr txBox="1"/>
          <p:nvPr/>
        </p:nvSpPr>
        <p:spPr>
          <a:xfrm>
            <a:off x="2966836" y="1345053"/>
            <a:ext cx="3865301" cy="5016758"/>
          </a:xfrm>
          <a:prstGeom prst="rect">
            <a:avLst/>
          </a:prstGeom>
          <a:blipFill dpi="0" rotWithShape="1">
            <a:blip r:embed="rId4">
              <a:alphaModFix amt="53000"/>
            </a:blip>
            <a:srcRect/>
            <a:tile tx="0" ty="0" sx="100000" sy="100000" flip="none" algn="tl"/>
          </a:blipFill>
          <a:effectLst>
            <a:glow rad="63500">
              <a:schemeClr val="accent6">
                <a:satMod val="175000"/>
                <a:alpha val="40000"/>
              </a:schemeClr>
            </a:glow>
            <a:softEdge rad="50800"/>
          </a:effectLst>
        </p:spPr>
        <p:txBody>
          <a:bodyPr wrap="square">
            <a:spAutoFit/>
          </a:bodyPr>
          <a:lstStyle/>
          <a:p>
            <a:r>
              <a:rPr lang="en-IN" sz="2000" b="1" dirty="0">
                <a:solidFill>
                  <a:schemeClr val="bg1"/>
                </a:solidFill>
                <a:latin typeface="Arial Rounded MT Bold" panose="020F0704030504030204" pitchFamily="34" charset="0"/>
              </a:rPr>
              <a:t>SELECT </a:t>
            </a:r>
          </a:p>
          <a:p>
            <a:r>
              <a:rPr lang="en-IN" sz="2000" b="1" dirty="0">
                <a:solidFill>
                  <a:schemeClr val="bg1"/>
                </a:solidFill>
                <a:latin typeface="Arial Rounded MT Bold" panose="020F0704030504030204" pitchFamily="34" charset="0"/>
              </a:rPr>
              <a:t>    YEAR(</a:t>
            </a:r>
            <a:r>
              <a:rPr lang="en-IN" sz="2000" b="1" dirty="0" err="1">
                <a:solidFill>
                  <a:schemeClr val="bg1"/>
                </a:solidFill>
                <a:latin typeface="Arial Rounded MT Bold" panose="020F0704030504030204" pitchFamily="34" charset="0"/>
              </a:rPr>
              <a:t>m.date</a:t>
            </a:r>
            <a:r>
              <a:rPr lang="en-IN" sz="2000" b="1" dirty="0">
                <a:solidFill>
                  <a:schemeClr val="bg1"/>
                </a:solidFill>
                <a:latin typeface="Arial Rounded MT Bold" panose="020F0704030504030204" pitchFamily="34" charset="0"/>
              </a:rPr>
              <a:t>) AS Year,</a:t>
            </a:r>
          </a:p>
          <a:p>
            <a:r>
              <a:rPr lang="en-IN" sz="2000" b="1" dirty="0">
                <a:solidFill>
                  <a:schemeClr val="bg1"/>
                </a:solidFill>
                <a:latin typeface="Arial Rounded MT Bold" panose="020F0704030504030204" pitchFamily="34" charset="0"/>
              </a:rPr>
              <a:t>    SUM(</a:t>
            </a:r>
            <a:r>
              <a:rPr lang="en-IN" sz="2000" b="1" dirty="0" err="1">
                <a:solidFill>
                  <a:schemeClr val="bg1"/>
                </a:solidFill>
                <a:latin typeface="Arial Rounded MT Bold" panose="020F0704030504030204" pitchFamily="34" charset="0"/>
              </a:rPr>
              <a:t>d.total_runs</a:t>
            </a:r>
            <a:r>
              <a:rPr lang="en-IN" sz="2000" b="1" dirty="0">
                <a:solidFill>
                  <a:schemeClr val="bg1"/>
                </a:solidFill>
                <a:latin typeface="Arial Rounded MT Bold" panose="020F0704030504030204" pitchFamily="34" charset="0"/>
              </a:rPr>
              <a:t>) AS </a:t>
            </a:r>
            <a:r>
              <a:rPr lang="en-IN" sz="2000" b="1" dirty="0" err="1">
                <a:solidFill>
                  <a:schemeClr val="bg1"/>
                </a:solidFill>
                <a:latin typeface="Arial Rounded MT Bold" panose="020F0704030504030204" pitchFamily="34" charset="0"/>
              </a:rPr>
              <a:t>total_runs_scored</a:t>
            </a:r>
            <a:endParaRPr lang="en-IN" sz="2000" b="1" dirty="0">
              <a:solidFill>
                <a:schemeClr val="bg1"/>
              </a:solidFill>
              <a:latin typeface="Arial Rounded MT Bold" panose="020F0704030504030204" pitchFamily="34" charset="0"/>
            </a:endParaRPr>
          </a:p>
          <a:p>
            <a:r>
              <a:rPr lang="en-IN" sz="2000" b="1" dirty="0">
                <a:solidFill>
                  <a:schemeClr val="bg1"/>
                </a:solidFill>
                <a:latin typeface="Arial Rounded MT Bold" panose="020F0704030504030204" pitchFamily="34" charset="0"/>
              </a:rPr>
              <a:t>FROM </a:t>
            </a:r>
          </a:p>
          <a:p>
            <a:r>
              <a:rPr lang="en-IN" sz="2000" b="1" dirty="0">
                <a:solidFill>
                  <a:schemeClr val="bg1"/>
                </a:solidFill>
                <a:latin typeface="Arial Rounded MT Bold" panose="020F0704030504030204" pitchFamily="34" charset="0"/>
              </a:rPr>
              <a:t>    matches m</a:t>
            </a:r>
          </a:p>
          <a:p>
            <a:r>
              <a:rPr lang="en-IN" sz="2000" b="1" dirty="0">
                <a:solidFill>
                  <a:schemeClr val="bg1"/>
                </a:solidFill>
                <a:latin typeface="Arial Rounded MT Bold" panose="020F0704030504030204" pitchFamily="34" charset="0"/>
              </a:rPr>
              <a:t>JOIN </a:t>
            </a:r>
          </a:p>
          <a:p>
            <a:r>
              <a:rPr lang="en-IN" sz="2000" b="1" dirty="0">
                <a:solidFill>
                  <a:schemeClr val="bg1"/>
                </a:solidFill>
                <a:latin typeface="Arial Rounded MT Bold" panose="020F0704030504030204" pitchFamily="34" charset="0"/>
              </a:rPr>
              <a:t>    deliveries d ON </a:t>
            </a:r>
            <a:r>
              <a:rPr lang="en-IN" sz="2000" b="1" dirty="0" err="1">
                <a:solidFill>
                  <a:schemeClr val="bg1"/>
                </a:solidFill>
                <a:latin typeface="Arial Rounded MT Bold" panose="020F0704030504030204" pitchFamily="34" charset="0"/>
              </a:rPr>
              <a:t>m.match_id</a:t>
            </a:r>
            <a:r>
              <a:rPr lang="en-IN" sz="2000" b="1" dirty="0">
                <a:solidFill>
                  <a:schemeClr val="bg1"/>
                </a:solidFill>
                <a:latin typeface="Arial Rounded MT Bold" panose="020F0704030504030204" pitchFamily="34" charset="0"/>
              </a:rPr>
              <a:t> = </a:t>
            </a:r>
            <a:r>
              <a:rPr lang="en-IN" sz="2000" b="1" dirty="0" err="1">
                <a:solidFill>
                  <a:schemeClr val="bg1"/>
                </a:solidFill>
                <a:latin typeface="Arial Rounded MT Bold" panose="020F0704030504030204" pitchFamily="34" charset="0"/>
              </a:rPr>
              <a:t>d.match_id</a:t>
            </a:r>
            <a:endParaRPr lang="en-IN" sz="2000" b="1" dirty="0">
              <a:solidFill>
                <a:schemeClr val="bg1"/>
              </a:solidFill>
              <a:latin typeface="Arial Rounded MT Bold" panose="020F0704030504030204" pitchFamily="34" charset="0"/>
            </a:endParaRPr>
          </a:p>
          <a:p>
            <a:r>
              <a:rPr lang="en-IN" sz="2000" b="1" dirty="0">
                <a:solidFill>
                  <a:schemeClr val="bg1"/>
                </a:solidFill>
                <a:latin typeface="Arial Rounded MT Bold" panose="020F0704030504030204" pitchFamily="34" charset="0"/>
              </a:rPr>
              <a:t>WHERE </a:t>
            </a:r>
          </a:p>
          <a:p>
            <a:r>
              <a:rPr lang="en-IN" sz="2000" b="1" dirty="0">
                <a:solidFill>
                  <a:schemeClr val="bg1"/>
                </a:solidFill>
                <a:latin typeface="Arial Rounded MT Bold" panose="020F0704030504030204" pitchFamily="34" charset="0"/>
              </a:rPr>
              <a:t>    </a:t>
            </a:r>
            <a:r>
              <a:rPr lang="en-IN" sz="2000" b="1" dirty="0" err="1">
                <a:solidFill>
                  <a:schemeClr val="bg1"/>
                </a:solidFill>
                <a:latin typeface="Arial Rounded MT Bold" panose="020F0704030504030204" pitchFamily="34" charset="0"/>
              </a:rPr>
              <a:t>m.venue</a:t>
            </a:r>
            <a:r>
              <a:rPr lang="en-IN" sz="2000" b="1" dirty="0">
                <a:solidFill>
                  <a:schemeClr val="bg1"/>
                </a:solidFill>
                <a:latin typeface="Arial Rounded MT Bold" panose="020F0704030504030204" pitchFamily="34" charset="0"/>
              </a:rPr>
              <a:t> = 'Eden Gardens'</a:t>
            </a:r>
          </a:p>
          <a:p>
            <a:r>
              <a:rPr lang="en-IN" sz="2000" b="1" dirty="0">
                <a:solidFill>
                  <a:schemeClr val="bg1"/>
                </a:solidFill>
                <a:latin typeface="Arial Rounded MT Bold" panose="020F0704030504030204" pitchFamily="34" charset="0"/>
              </a:rPr>
              <a:t>GROUP BY </a:t>
            </a:r>
          </a:p>
          <a:p>
            <a:r>
              <a:rPr lang="en-IN" sz="2000" b="1" dirty="0">
                <a:solidFill>
                  <a:schemeClr val="bg1"/>
                </a:solidFill>
                <a:latin typeface="Arial Rounded MT Bold" panose="020F0704030504030204" pitchFamily="34" charset="0"/>
              </a:rPr>
              <a:t>    YEAR(</a:t>
            </a:r>
            <a:r>
              <a:rPr lang="en-IN" sz="2000" b="1" dirty="0" err="1">
                <a:solidFill>
                  <a:schemeClr val="bg1"/>
                </a:solidFill>
                <a:latin typeface="Arial Rounded MT Bold" panose="020F0704030504030204" pitchFamily="34" charset="0"/>
              </a:rPr>
              <a:t>m.date</a:t>
            </a:r>
            <a:r>
              <a:rPr lang="en-IN" sz="2000" b="1" dirty="0">
                <a:solidFill>
                  <a:schemeClr val="bg1"/>
                </a:solidFill>
                <a:latin typeface="Arial Rounded MT Bold" panose="020F0704030504030204" pitchFamily="34" charset="0"/>
              </a:rPr>
              <a:t>)</a:t>
            </a:r>
          </a:p>
          <a:p>
            <a:r>
              <a:rPr lang="en-IN" sz="2000" b="1" dirty="0">
                <a:solidFill>
                  <a:schemeClr val="bg1"/>
                </a:solidFill>
                <a:latin typeface="Arial Rounded MT Bold" panose="020F0704030504030204" pitchFamily="34" charset="0"/>
              </a:rPr>
              <a:t>ORDER BY </a:t>
            </a:r>
          </a:p>
          <a:p>
            <a:r>
              <a:rPr lang="en-IN" sz="2000" b="1" dirty="0">
                <a:solidFill>
                  <a:schemeClr val="bg1"/>
                </a:solidFill>
                <a:latin typeface="Arial Rounded MT Bold" panose="020F0704030504030204" pitchFamily="34" charset="0"/>
              </a:rPr>
              <a:t>    </a:t>
            </a:r>
            <a:r>
              <a:rPr lang="en-IN" sz="2000" b="1" dirty="0" err="1">
                <a:solidFill>
                  <a:schemeClr val="bg1"/>
                </a:solidFill>
                <a:latin typeface="Arial Rounded MT Bold" panose="020F0704030504030204" pitchFamily="34" charset="0"/>
              </a:rPr>
              <a:t>EdenGarden_Runs_Scored</a:t>
            </a:r>
            <a:r>
              <a:rPr lang="en-IN" sz="2000" b="1" dirty="0">
                <a:solidFill>
                  <a:schemeClr val="bg1"/>
                </a:solidFill>
                <a:latin typeface="Arial Rounded MT Bold" panose="020F0704030504030204" pitchFamily="34" charset="0"/>
              </a:rPr>
              <a:t> DESC;</a:t>
            </a:r>
          </a:p>
        </p:txBody>
      </p:sp>
    </p:spTree>
    <p:extLst>
      <p:ext uri="{BB962C8B-B14F-4D97-AF65-F5344CB8AC3E}">
        <p14:creationId xmlns:p14="http://schemas.microsoft.com/office/powerpoint/2010/main" val="90497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C6C8-21BF-953E-D252-DDEC4140D64C}"/>
              </a:ext>
            </a:extLst>
          </p:cNvPr>
          <p:cNvSpPr>
            <a:spLocks noGrp="1"/>
          </p:cNvSpPr>
          <p:nvPr>
            <p:ph type="title"/>
          </p:nvPr>
        </p:nvSpPr>
        <p:spPr>
          <a:xfrm>
            <a:off x="1143001" y="0"/>
            <a:ext cx="9905998" cy="1478570"/>
          </a:xfrm>
          <a:effectLst>
            <a:outerShdw blurRad="114300" dist="38100" dir="8100000" algn="tr" rotWithShape="0">
              <a:prstClr val="black">
                <a:alpha val="67000"/>
              </a:prstClr>
            </a:outerShdw>
            <a:softEdge rad="12700"/>
          </a:effectLst>
        </p:spPr>
        <p:txBody>
          <a:bodyPr>
            <a:normAutofit/>
          </a:bodyPr>
          <a:lstStyle/>
          <a:p>
            <a:pPr algn="ctr"/>
            <a:r>
              <a:rPr lang="en-US" sz="4800" b="1" dirty="0">
                <a:solidFill>
                  <a:schemeClr val="accent6">
                    <a:lumMod val="75000"/>
                  </a:schemeClr>
                </a:solidFill>
                <a:latin typeface="Gill Sans Ultra Bold" panose="020B0A02020104020203" pitchFamily="34" charset="0"/>
              </a:rPr>
              <a:t>IPL AUCTION</a:t>
            </a:r>
            <a:endParaRPr lang="en-IN" sz="4800" b="1" dirty="0">
              <a:solidFill>
                <a:schemeClr val="accent6">
                  <a:lumMod val="75000"/>
                </a:schemeClr>
              </a:solidFill>
              <a:latin typeface="Gill Sans Ultra Bold" panose="020B0A02020104020203" pitchFamily="34" charset="0"/>
            </a:endParaRPr>
          </a:p>
        </p:txBody>
      </p:sp>
      <p:sp>
        <p:nvSpPr>
          <p:cNvPr id="11" name="TextBox 10">
            <a:extLst>
              <a:ext uri="{FF2B5EF4-FFF2-40B4-BE49-F238E27FC236}">
                <a16:creationId xmlns:a16="http://schemas.microsoft.com/office/drawing/2014/main" id="{46614824-D1A4-8FCC-E364-9354A37F380E}"/>
              </a:ext>
            </a:extLst>
          </p:cNvPr>
          <p:cNvSpPr txBox="1"/>
          <p:nvPr/>
        </p:nvSpPr>
        <p:spPr>
          <a:xfrm>
            <a:off x="134911" y="1343642"/>
            <a:ext cx="3057994" cy="5408853"/>
          </a:xfrm>
          <a:prstGeom prst="rect">
            <a:avLst/>
          </a:prstGeom>
          <a:gradFill>
            <a:gsLst>
              <a:gs pos="11000">
                <a:schemeClr val="accent6">
                  <a:lumMod val="0"/>
                  <a:lumOff val="100000"/>
                </a:schemeClr>
              </a:gs>
              <a:gs pos="24000">
                <a:schemeClr val="accent6">
                  <a:lumMod val="0"/>
                  <a:lumOff val="100000"/>
                </a:schemeClr>
              </a:gs>
              <a:gs pos="86000">
                <a:schemeClr val="accent6">
                  <a:lumMod val="100000"/>
                </a:schemeClr>
              </a:gs>
            </a:gsLst>
            <a:path path="circle">
              <a:fillToRect l="100000" t="100000"/>
            </a:path>
          </a:gradFill>
          <a:effectLst>
            <a:glow rad="63500">
              <a:schemeClr val="accent3">
                <a:satMod val="175000"/>
                <a:alpha val="40000"/>
              </a:schemeClr>
            </a:glow>
            <a:softEdge rad="63500"/>
          </a:effectLst>
        </p:spPr>
        <p:txBody>
          <a:bodyPr wrap="square">
            <a:spAutoFit/>
          </a:bodyPr>
          <a:lstStyle/>
          <a:p>
            <a:pPr>
              <a:lnSpc>
                <a:spcPct val="107000"/>
              </a:lnSpc>
              <a:spcAft>
                <a:spcPts val="800"/>
              </a:spcAft>
            </a:pPr>
            <a:r>
              <a:rPr lang="en-IN" kern="100" dirty="0">
                <a:solidFill>
                  <a:schemeClr val="accent6">
                    <a:lumMod val="75000"/>
                  </a:schemeClr>
                </a:solidFill>
                <a:effectLst/>
                <a:latin typeface="Gill Sans Ultra Bold" panose="020B0A02020104020203" pitchFamily="34" charset="0"/>
                <a:ea typeface="Cascadia Code SemiBold" panose="020B0609020000020004" pitchFamily="49" charset="0"/>
                <a:cs typeface="Cascadia Code SemiBold" panose="020B0609020000020004" pitchFamily="49" charset="0"/>
              </a:rPr>
              <a:t>Mumbai Indians have won five titles. Chennai Super Kings have won four titles and Kolkata Knight Riders have won two titles, Sunrisers Hyderabad, Gujarat Titans and Rajasthan Royals, apart from former team Deccan Chargers, are the other teams to have won the tournament title.</a:t>
            </a:r>
            <a:endParaRPr lang="en-IN" sz="1400" kern="100" dirty="0">
              <a:solidFill>
                <a:schemeClr val="accent6">
                  <a:lumMod val="75000"/>
                </a:schemeClr>
              </a:solidFill>
              <a:effectLst/>
              <a:latin typeface="Gill Sans Ultra Bold" panose="020B0A02020104020203" pitchFamily="34" charset="0"/>
              <a:ea typeface="Cascadia Code SemiBold" panose="020B0609020000020004" pitchFamily="49" charset="0"/>
              <a:cs typeface="Cascadia Code SemiBold" panose="020B0609020000020004" pitchFamily="49" charset="0"/>
            </a:endParaRPr>
          </a:p>
        </p:txBody>
      </p:sp>
      <p:sp>
        <p:nvSpPr>
          <p:cNvPr id="15" name="TextBox 14">
            <a:extLst>
              <a:ext uri="{FF2B5EF4-FFF2-40B4-BE49-F238E27FC236}">
                <a16:creationId xmlns:a16="http://schemas.microsoft.com/office/drawing/2014/main" id="{539692CC-C30D-BEF0-AF4A-CA73FD567368}"/>
              </a:ext>
            </a:extLst>
          </p:cNvPr>
          <p:cNvSpPr txBox="1"/>
          <p:nvPr/>
        </p:nvSpPr>
        <p:spPr>
          <a:xfrm>
            <a:off x="8836702" y="1343642"/>
            <a:ext cx="3220387" cy="5355312"/>
          </a:xfrm>
          <a:prstGeom prst="rect">
            <a:avLst/>
          </a:prstGeom>
          <a:gradFill>
            <a:gsLst>
              <a:gs pos="11000">
                <a:schemeClr val="accent6">
                  <a:lumMod val="0"/>
                  <a:lumOff val="100000"/>
                </a:schemeClr>
              </a:gs>
              <a:gs pos="24000">
                <a:schemeClr val="accent6">
                  <a:lumMod val="0"/>
                  <a:lumOff val="100000"/>
                </a:schemeClr>
              </a:gs>
              <a:gs pos="86000">
                <a:schemeClr val="accent6">
                  <a:lumMod val="100000"/>
                </a:schemeClr>
              </a:gs>
            </a:gsLst>
            <a:path path="circle">
              <a:fillToRect l="100000" t="100000"/>
            </a:path>
          </a:gradFill>
          <a:effectLst>
            <a:glow rad="139700">
              <a:schemeClr val="accent3">
                <a:satMod val="175000"/>
                <a:alpha val="40000"/>
              </a:schemeClr>
            </a:glow>
            <a:softEdge rad="76200"/>
          </a:effectLst>
        </p:spPr>
        <p:txBody>
          <a:bodyPr wrap="square">
            <a:spAutoFit/>
          </a:bodyPr>
          <a:lstStyle/>
          <a:p>
            <a:r>
              <a:rPr lang="en-IN" sz="1800" dirty="0">
                <a:solidFill>
                  <a:schemeClr val="accent6">
                    <a:lumMod val="75000"/>
                  </a:schemeClr>
                </a:solidFill>
                <a:effectLst/>
                <a:latin typeface="Gill Sans Ultra Bold" panose="020B0A02020104020203" pitchFamily="34" charset="0"/>
                <a:ea typeface="Calibri" panose="020F0502020204030204" pitchFamily="34" charset="0"/>
                <a:cs typeface="Times New Roman" panose="02020603050405020304" pitchFamily="18" charset="0"/>
              </a:rPr>
              <a:t>Chennai Super Kings and Rajasthan Royals would be allowed back into the IPL competition from the 2018 season. The tournament featured eight teams for the 2020 season, including Delhi Capitals. Punjab Kings, Kolkata Knight Riders, Royal Challengers Bangalore, Rajasthan Royals, Chennai Super Kings, Sunrisers Hyderabad and Mumbai Indians.</a:t>
            </a:r>
            <a:endParaRPr lang="en-IN" dirty="0">
              <a:solidFill>
                <a:schemeClr val="accent6">
                  <a:lumMod val="75000"/>
                </a:schemeClr>
              </a:solidFill>
              <a:latin typeface="Gill Sans Ultra Bold" panose="020B0A02020104020203" pitchFamily="34" charset="0"/>
            </a:endParaRPr>
          </a:p>
        </p:txBody>
      </p:sp>
    </p:spTree>
    <p:extLst>
      <p:ext uri="{BB962C8B-B14F-4D97-AF65-F5344CB8AC3E}">
        <p14:creationId xmlns:p14="http://schemas.microsoft.com/office/powerpoint/2010/main" val="3384016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DA3A-BE81-C281-A419-1DF787157FD9}"/>
              </a:ext>
            </a:extLst>
          </p:cNvPr>
          <p:cNvSpPr>
            <a:spLocks noGrp="1"/>
          </p:cNvSpPr>
          <p:nvPr>
            <p:ph type="title"/>
          </p:nvPr>
        </p:nvSpPr>
        <p:spPr>
          <a:xfrm>
            <a:off x="1421229" y="258982"/>
            <a:ext cx="4674770" cy="1030172"/>
          </a:xfrm>
          <a:blipFill dpi="0" rotWithShape="1">
            <a:blip r:embed="rId2">
              <a:alphaModFix amt="86000"/>
            </a:blip>
            <a:srcRect/>
            <a:tile tx="0" ty="0" sx="100000" sy="100000" flip="none" algn="tl"/>
          </a:blipFill>
          <a:effectLst>
            <a:glow rad="139700">
              <a:schemeClr val="accent1">
                <a:satMod val="175000"/>
                <a:alpha val="40000"/>
              </a:schemeClr>
            </a:glow>
            <a:softEdge rad="63500"/>
          </a:effectLst>
        </p:spPr>
        <p:txBody>
          <a:bodyPr>
            <a:normAutofit/>
          </a:bodyPr>
          <a:lstStyle/>
          <a:p>
            <a:pPr algn="ctr"/>
            <a:r>
              <a:rPr lang="en-US" sz="3200" dirty="0">
                <a:solidFill>
                  <a:schemeClr val="accent1">
                    <a:lumMod val="75000"/>
                  </a:schemeClr>
                </a:solidFill>
                <a:effectLst>
                  <a:outerShdw blurRad="50800" dist="38100" algn="l" rotWithShape="0">
                    <a:prstClr val="black">
                      <a:alpha val="40000"/>
                    </a:prstClr>
                  </a:outerShdw>
                </a:effectLst>
                <a:latin typeface="Gill Sans Ultra Bold" panose="020B0A02020104020203" pitchFamily="34" charset="0"/>
              </a:rPr>
              <a:t>Introduction</a:t>
            </a:r>
            <a:endParaRPr lang="en-IN" sz="3200" dirty="0">
              <a:solidFill>
                <a:schemeClr val="accent1">
                  <a:lumMod val="75000"/>
                </a:schemeClr>
              </a:solidFill>
              <a:effectLst>
                <a:outerShdw blurRad="50800" dist="38100" algn="l" rotWithShape="0">
                  <a:prstClr val="black">
                    <a:alpha val="40000"/>
                  </a:prstClr>
                </a:outerShdw>
              </a:effectLst>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4600DE82-DB56-390B-D21E-C6F137F4DBFD}"/>
              </a:ext>
            </a:extLst>
          </p:cNvPr>
          <p:cNvSpPr>
            <a:spLocks noGrp="1"/>
          </p:cNvSpPr>
          <p:nvPr>
            <p:ph idx="1"/>
          </p:nvPr>
        </p:nvSpPr>
        <p:spPr>
          <a:xfrm>
            <a:off x="1143000" y="1897985"/>
            <a:ext cx="9905999" cy="4262972"/>
          </a:xfrm>
          <a:blipFill>
            <a:blip r:embed="rId2"/>
            <a:tile tx="0" ty="0" sx="100000" sy="100000" flip="none" algn="tl"/>
          </a:blipFill>
          <a:effectLst>
            <a:glow rad="139700">
              <a:schemeClr val="accent1">
                <a:satMod val="175000"/>
                <a:alpha val="40000"/>
              </a:schemeClr>
            </a:glow>
            <a:softEdge rad="50800"/>
          </a:effectLst>
        </p:spPr>
        <p:txBody>
          <a:bodyPr>
            <a:normAutofit fontScale="92500"/>
          </a:bodyPr>
          <a:lstStyle/>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In database analytics is the technology that allows data processing to be conducted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within the database by building analytic logic into the database itself. Doing so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eliminates the time and effort required to transform data and move it back and forth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between a database and a separate analytics application.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PostgreSQL is an advanced object-relational database management system that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supports an extended subset of the SQL standard, including transactions, foreign </a:t>
            </a:r>
          </a:p>
          <a:p>
            <a:pPr marL="0" indent="0">
              <a:lnSpc>
                <a:spcPct val="107000"/>
              </a:lnSpc>
              <a:spcAft>
                <a:spcPts val="800"/>
              </a:spcAft>
              <a:buNone/>
            </a:pPr>
            <a:r>
              <a:rPr lang="en-IN" sz="2000" b="1" kern="100" dirty="0">
                <a:solidFill>
                  <a:schemeClr val="accent1">
                    <a:lumMod val="75000"/>
                  </a:schemeClr>
                </a:solidFill>
                <a:effectLst/>
                <a:latin typeface="Arial Rounded MT Bold" panose="020F0704030504030204" pitchFamily="34" charset="0"/>
                <a:ea typeface="Calibri" panose="020F0502020204030204" pitchFamily="34" charset="0"/>
                <a:cs typeface="Arial" panose="020B0604020202020204" pitchFamily="34" charset="0"/>
              </a:rPr>
              <a:t>keys, subqueries, triggers, user-defined types and functions.</a:t>
            </a:r>
            <a:r>
              <a:rPr lang="en-IN" sz="1800" b="1" kern="100" dirty="0">
                <a:solidFill>
                  <a:schemeClr val="accent1">
                    <a:lumMod val="75000"/>
                  </a:schemeClr>
                </a:solidFill>
                <a:effectLst/>
                <a:latin typeface="Arial Rounded MT Bold" panose="020F0704030504030204" pitchFamily="34" charset="0"/>
                <a:ea typeface="Calibri" panose="020F0502020204030204" pitchFamily="34" charset="0"/>
                <a:cs typeface="Times New Roman" panose="02020603050405020304" pitchFamily="18" charset="0"/>
              </a:rPr>
              <a:t> </a:t>
            </a:r>
          </a:p>
          <a:p>
            <a:pPr marL="0" indent="0">
              <a:buNone/>
            </a:pPr>
            <a:endParaRPr lang="en-IN" b="1" dirty="0">
              <a:solidFill>
                <a:schemeClr val="accent1">
                  <a:lumMod val="75000"/>
                </a:schemeClr>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6CC35D00-E80F-C85D-A9FA-33FE8795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813" y="258982"/>
            <a:ext cx="3569600" cy="1298501"/>
          </a:xfrm>
          <a:prstGeom prst="rect">
            <a:avLst/>
          </a:prstGeom>
        </p:spPr>
      </p:pic>
    </p:spTree>
    <p:extLst>
      <p:ext uri="{BB962C8B-B14F-4D97-AF65-F5344CB8AC3E}">
        <p14:creationId xmlns:p14="http://schemas.microsoft.com/office/powerpoint/2010/main" val="152422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920F-A14B-8C49-82AC-0D806643DAED}"/>
              </a:ext>
            </a:extLst>
          </p:cNvPr>
          <p:cNvSpPr>
            <a:spLocks noGrp="1"/>
          </p:cNvSpPr>
          <p:nvPr>
            <p:ph type="title"/>
          </p:nvPr>
        </p:nvSpPr>
        <p:spPr>
          <a:xfrm>
            <a:off x="2087381" y="224852"/>
            <a:ext cx="7536304" cy="882588"/>
          </a:xfrm>
          <a:blipFill dpi="0" rotWithShape="1">
            <a:blip r:embed="rId2">
              <a:alphaModFix amt="82000"/>
            </a:blip>
            <a:srcRect/>
            <a:tile tx="0" ty="0" sx="100000" sy="100000" flip="none" algn="tl"/>
          </a:blipFill>
          <a:effectLst>
            <a:glow rad="139700">
              <a:schemeClr val="accent1">
                <a:satMod val="175000"/>
                <a:alpha val="40000"/>
              </a:schemeClr>
            </a:glow>
            <a:softEdge rad="50800"/>
          </a:effectLst>
        </p:spPr>
        <p:txBody>
          <a:bodyPr>
            <a:normAutofit/>
          </a:bodyPr>
          <a:lstStyle/>
          <a:p>
            <a:pPr algn="ctr"/>
            <a:r>
              <a:rPr lang="en-IN" sz="2800" dirty="0">
                <a:solidFill>
                  <a:schemeClr val="accent2">
                    <a:lumMod val="75000"/>
                  </a:schemeClr>
                </a:solidFill>
                <a:effectLst>
                  <a:glow rad="101600">
                    <a:schemeClr val="accent4">
                      <a:satMod val="175000"/>
                      <a:alpha val="40000"/>
                    </a:schemeClr>
                  </a:glow>
                  <a:innerShdw blurRad="63500" dist="50800" dir="18900000">
                    <a:prstClr val="black">
                      <a:alpha val="50000"/>
                    </a:prstClr>
                  </a:innerShdw>
                </a:effectLst>
                <a:latin typeface="Gill Sans Ultra Bold" panose="020B0A02020104020203" pitchFamily="34" charset="0"/>
                <a:ea typeface="Calibri" panose="020F0502020204030204" pitchFamily="34" charset="0"/>
              </a:rPr>
              <a:t>Technology used in Project</a:t>
            </a:r>
            <a:endParaRPr lang="en-IN" sz="4800" dirty="0">
              <a:solidFill>
                <a:schemeClr val="accent2">
                  <a:lumMod val="75000"/>
                </a:schemeClr>
              </a:solidFill>
              <a:effectLst>
                <a:glow rad="101600">
                  <a:schemeClr val="accent4">
                    <a:satMod val="175000"/>
                    <a:alpha val="40000"/>
                  </a:schemeClr>
                </a:glow>
                <a:innerShdw blurRad="63500" dist="50800" dir="18900000">
                  <a:prstClr val="black">
                    <a:alpha val="50000"/>
                  </a:prstClr>
                </a:innerShdw>
              </a:effectLst>
              <a:latin typeface="Gill Sans Ultra Bold" panose="020B0A02020104020203" pitchFamily="34" charset="0"/>
            </a:endParaRPr>
          </a:p>
        </p:txBody>
      </p:sp>
      <p:sp>
        <p:nvSpPr>
          <p:cNvPr id="3" name="Content Placeholder 2">
            <a:extLst>
              <a:ext uri="{FF2B5EF4-FFF2-40B4-BE49-F238E27FC236}">
                <a16:creationId xmlns:a16="http://schemas.microsoft.com/office/drawing/2014/main" id="{CEEF2D1B-7617-2D68-1017-3436BEC8A51B}"/>
              </a:ext>
            </a:extLst>
          </p:cNvPr>
          <p:cNvSpPr>
            <a:spLocks noGrp="1"/>
          </p:cNvSpPr>
          <p:nvPr>
            <p:ph idx="1"/>
          </p:nvPr>
        </p:nvSpPr>
        <p:spPr>
          <a:xfrm>
            <a:off x="1143001" y="1270495"/>
            <a:ext cx="9905998" cy="3797968"/>
          </a:xfrm>
          <a:blipFill>
            <a:blip r:embed="rId2"/>
            <a:tile tx="0" ty="0" sx="100000" sy="100000" flip="none" algn="tl"/>
          </a:blipFill>
          <a:effectLst>
            <a:softEdge rad="50800"/>
          </a:effectLst>
        </p:spPr>
        <p:txBody>
          <a:bodyPr>
            <a:normAutofit/>
          </a:bodyPr>
          <a:lstStyle/>
          <a:p>
            <a:pPr marL="0" indent="0" algn="just">
              <a:lnSpc>
                <a:spcPct val="107000"/>
              </a:lnSpc>
              <a:spcAft>
                <a:spcPts val="800"/>
              </a:spcAft>
              <a:buNone/>
            </a:pPr>
            <a:r>
              <a:rPr lang="en-IN"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In this project I used </a:t>
            </a:r>
            <a:r>
              <a:rPr lang="en-IN" sz="2000" b="1"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PostgreSQL</a:t>
            </a:r>
            <a:r>
              <a:rPr lang="en-IN"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 which is a powerful, open source object-relational database system that uses and extends the SQL language combined with many features that safely store and scale the most complicated data workloads.  The origins of PostgreSQL date back to 1986 as part of the POSTGRES project at the University of California at Berkeley and has more than 30 years of active development on the core platform. </a:t>
            </a:r>
            <a:r>
              <a:rPr lang="en-US"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PostgreSQL has earned a strong reputation for its proven architecture, reliability, data integrity, robust feature set, extensibility, and the dedication of the open-source community behind the software to consistently deliver performant and innovative solutions. PostgreSQL runs on all major operating systems, has been ACID- compliant since 2001, It is no surprise that PostgreSQL has become the open-source relational database of choice for many people and organizations.</a:t>
            </a:r>
          </a:p>
          <a:p>
            <a:pPr marL="0" indent="0" algn="just">
              <a:lnSpc>
                <a:spcPct val="107000"/>
              </a:lnSpc>
              <a:spcAft>
                <a:spcPts val="800"/>
              </a:spcAft>
              <a:buNone/>
            </a:pPr>
            <a:endParaRPr lang="en-US"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endParaRPr>
          </a:p>
          <a:p>
            <a:pPr marL="0" indent="0" algn="just">
              <a:lnSpc>
                <a:spcPct val="107000"/>
              </a:lnSpc>
              <a:spcAft>
                <a:spcPts val="800"/>
              </a:spcAft>
              <a:buNone/>
            </a:pPr>
            <a:endParaRPr lang="en-IN" sz="18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chemeClr val="accent1">
                  <a:lumMod val="7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F3F7969-BF44-F011-ED75-96F5AD60EE34}"/>
              </a:ext>
            </a:extLst>
          </p:cNvPr>
          <p:cNvSpPr txBox="1"/>
          <p:nvPr/>
        </p:nvSpPr>
        <p:spPr>
          <a:xfrm>
            <a:off x="1143001" y="5231518"/>
            <a:ext cx="9905998" cy="1056379"/>
          </a:xfrm>
          <a:prstGeom prst="rect">
            <a:avLst/>
          </a:prstGeom>
          <a:blipFill>
            <a:blip r:embed="rId2"/>
            <a:tile tx="0" ty="0" sx="100000" sy="100000" flip="none" algn="tl"/>
          </a:blipFill>
          <a:effectLst>
            <a:softEdge rad="50800"/>
          </a:effectLst>
        </p:spPr>
        <p:txBody>
          <a:bodyPr wrap="square">
            <a:spAutoFit/>
          </a:bodyPr>
          <a:lstStyle/>
          <a:p>
            <a:pPr>
              <a:lnSpc>
                <a:spcPct val="107000"/>
              </a:lnSpc>
              <a:spcAft>
                <a:spcPts val="800"/>
              </a:spcAft>
            </a:pPr>
            <a:r>
              <a:rPr lang="en-IN"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PostgreSQL is a relational database management system (RDBMS). That means it</a:t>
            </a:r>
            <a:r>
              <a:rPr lang="en-IN" kern="1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 </a:t>
            </a:r>
            <a:r>
              <a:rPr lang="en-IN" sz="2000" kern="1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is a system for managing data stored in relations. Relation is essentially a</a:t>
            </a:r>
            <a:r>
              <a:rPr lang="en-IN" kern="1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 </a:t>
            </a:r>
            <a:r>
              <a:rPr lang="en-IN" sz="2000"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mathematical term for table</a:t>
            </a:r>
            <a:endParaRPr lang="en-IN" sz="2000" dirty="0">
              <a:solidFill>
                <a:schemeClr val="accent1">
                  <a:lumMod val="75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C6521D0-4E89-041C-79CD-B6DE9D15D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9438" y="16053"/>
            <a:ext cx="1442562" cy="1108100"/>
          </a:xfrm>
          <a:prstGeom prst="rect">
            <a:avLst/>
          </a:prstGeom>
        </p:spPr>
      </p:pic>
    </p:spTree>
    <p:extLst>
      <p:ext uri="{BB962C8B-B14F-4D97-AF65-F5344CB8AC3E}">
        <p14:creationId xmlns:p14="http://schemas.microsoft.com/office/powerpoint/2010/main" val="234472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55C6-9FE6-7720-EEF5-0C8E730D48C7}"/>
              </a:ext>
            </a:extLst>
          </p:cNvPr>
          <p:cNvSpPr>
            <a:spLocks noGrp="1"/>
          </p:cNvSpPr>
          <p:nvPr>
            <p:ph type="title"/>
          </p:nvPr>
        </p:nvSpPr>
        <p:spPr>
          <a:xfrm>
            <a:off x="1143001" y="0"/>
            <a:ext cx="9905998" cy="1034321"/>
          </a:xfrm>
        </p:spPr>
        <p:txBody>
          <a:bodyPr>
            <a:normAutofit/>
          </a:bodyPr>
          <a:lstStyle/>
          <a:p>
            <a:r>
              <a:rPr lang="en-US" u="sng"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Gill Sans Ultra Bold" panose="020B0A02020104020203" pitchFamily="34" charset="0"/>
              </a:rPr>
              <a:t>HIGHEST BATTING STRIKE RATE</a:t>
            </a:r>
            <a:endParaRPr lang="en-IN" u="sng"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Gill Sans Ultra Bold" panose="020B0A02020104020203" pitchFamily="34" charset="0"/>
            </a:endParaRPr>
          </a:p>
        </p:txBody>
      </p:sp>
      <p:pic>
        <p:nvPicPr>
          <p:cNvPr id="5" name="Picture 4">
            <a:extLst>
              <a:ext uri="{FF2B5EF4-FFF2-40B4-BE49-F238E27FC236}">
                <a16:creationId xmlns:a16="http://schemas.microsoft.com/office/drawing/2014/main" id="{FA23D6A5-E415-BD80-611F-89D5D1BBA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88" y="1109741"/>
            <a:ext cx="6907134" cy="5506510"/>
          </a:xfrm>
          <a:prstGeom prst="rect">
            <a:avLst/>
          </a:prstGeom>
          <a:effectLst>
            <a:glow rad="101600">
              <a:schemeClr val="accent1">
                <a:satMod val="175000"/>
                <a:alpha val="40000"/>
              </a:schemeClr>
            </a:glow>
            <a:softEdge rad="76200"/>
          </a:effectLst>
        </p:spPr>
      </p:pic>
      <p:pic>
        <p:nvPicPr>
          <p:cNvPr id="7" name="Picture 6">
            <a:extLst>
              <a:ext uri="{FF2B5EF4-FFF2-40B4-BE49-F238E27FC236}">
                <a16:creationId xmlns:a16="http://schemas.microsoft.com/office/drawing/2014/main" id="{2BD36593-09E9-06C2-D5F2-4B93D0DD7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826" y="1109741"/>
            <a:ext cx="3429000" cy="2945222"/>
          </a:xfrm>
          <a:prstGeom prst="rect">
            <a:avLst/>
          </a:prstGeom>
          <a:effectLst>
            <a:glow rad="139700">
              <a:schemeClr val="accent1">
                <a:satMod val="175000"/>
                <a:alpha val="40000"/>
              </a:schemeClr>
            </a:glow>
            <a:softEdge rad="76200"/>
          </a:effectLst>
        </p:spPr>
      </p:pic>
      <p:pic>
        <p:nvPicPr>
          <p:cNvPr id="9" name="Picture 8">
            <a:extLst>
              <a:ext uri="{FF2B5EF4-FFF2-40B4-BE49-F238E27FC236}">
                <a16:creationId xmlns:a16="http://schemas.microsoft.com/office/drawing/2014/main" id="{3CB94B7B-CBCE-E852-1D2E-B51876A95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826" y="4254051"/>
            <a:ext cx="3429000" cy="2362200"/>
          </a:xfrm>
          <a:prstGeom prst="rect">
            <a:avLst/>
          </a:prstGeom>
          <a:effectLst>
            <a:glow rad="139700">
              <a:schemeClr val="accent1">
                <a:satMod val="175000"/>
                <a:alpha val="40000"/>
              </a:schemeClr>
            </a:glow>
            <a:softEdge rad="63500"/>
          </a:effectLst>
        </p:spPr>
      </p:pic>
      <p:sp>
        <p:nvSpPr>
          <p:cNvPr id="10" name="Arrow: Right 9">
            <a:extLst>
              <a:ext uri="{FF2B5EF4-FFF2-40B4-BE49-F238E27FC236}">
                <a16:creationId xmlns:a16="http://schemas.microsoft.com/office/drawing/2014/main" id="{FB2DAF28-AE3D-41E9-829B-8F477044891E}"/>
              </a:ext>
            </a:extLst>
          </p:cNvPr>
          <p:cNvSpPr/>
          <p:nvPr/>
        </p:nvSpPr>
        <p:spPr>
          <a:xfrm>
            <a:off x="11287593" y="2968052"/>
            <a:ext cx="794479" cy="86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155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0567-1EC8-4B3B-0A18-4D07E0E6FA34}"/>
              </a:ext>
            </a:extLst>
          </p:cNvPr>
          <p:cNvSpPr>
            <a:spLocks noGrp="1"/>
          </p:cNvSpPr>
          <p:nvPr>
            <p:ph type="title"/>
          </p:nvPr>
        </p:nvSpPr>
        <p:spPr>
          <a:xfrm>
            <a:off x="1261334" y="0"/>
            <a:ext cx="5559190" cy="1478570"/>
          </a:xfrm>
        </p:spPr>
        <p:txBody>
          <a:bodyPr>
            <a:noAutofit/>
          </a:bodyPr>
          <a:lstStyle/>
          <a:p>
            <a:r>
              <a:rPr lang="en-IN" sz="20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Gill Sans Ultra Bold" panose="020B0A02020104020203" pitchFamily="34" charset="0"/>
              </a:rPr>
              <a:t>List of 10 batsman with high batting strike rate who have faced at least 500 balls</a:t>
            </a:r>
          </a:p>
        </p:txBody>
      </p:sp>
      <p:sp>
        <p:nvSpPr>
          <p:cNvPr id="3" name="Content Placeholder 2">
            <a:extLst>
              <a:ext uri="{FF2B5EF4-FFF2-40B4-BE49-F238E27FC236}">
                <a16:creationId xmlns:a16="http://schemas.microsoft.com/office/drawing/2014/main" id="{203482E5-9242-E12E-1A0F-8FB755E65A02}"/>
              </a:ext>
            </a:extLst>
          </p:cNvPr>
          <p:cNvSpPr>
            <a:spLocks noGrp="1"/>
          </p:cNvSpPr>
          <p:nvPr>
            <p:ph idx="1"/>
          </p:nvPr>
        </p:nvSpPr>
        <p:spPr>
          <a:xfrm>
            <a:off x="1261334" y="1614380"/>
            <a:ext cx="6308698" cy="4900822"/>
          </a:xfrm>
          <a:noFill/>
        </p:spPr>
        <p:txBody>
          <a:bodyPr>
            <a:normAutofit/>
          </a:bodyPr>
          <a:lstStyle/>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SELECT </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batsman,</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ROUND((SUM(</a:t>
            </a:r>
            <a:r>
              <a:rPr lang="en-IN" sz="2200" b="1" i="1" dirty="0" err="1">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batsman_runs</a:t>
            </a: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)*1.0 / COUNT(ball)) * 100,2) AS </a:t>
            </a:r>
            <a:r>
              <a:rPr lang="en-IN" sz="2200" b="1" i="1" dirty="0" err="1">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batsman_sr</a:t>
            </a:r>
            <a:endPar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endParaRP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FROM </a:t>
            </a:r>
            <a:r>
              <a:rPr lang="en-IN" sz="2200" b="1" i="1" dirty="0" err="1">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ipl_ball</a:t>
            </a:r>
            <a:endPar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endParaRP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WHERE</a:t>
            </a:r>
          </a:p>
          <a:p>
            <a:pPr marL="0" marR="0" indent="0">
              <a:spcBef>
                <a:spcPts val="0"/>
              </a:spcBef>
              <a:spcAft>
                <a:spcPts val="0"/>
              </a:spcAft>
              <a:buNone/>
            </a:pPr>
            <a:r>
              <a:rPr lang="en-IN" sz="2200" b="1" i="1" dirty="0" err="1">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extras_type</a:t>
            </a: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 not in ('wides')</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GROUP BY batsman</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HAVING COUNT(ball) &gt; 500</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ORDER BY </a:t>
            </a:r>
            <a:r>
              <a:rPr lang="en-IN" sz="2200" b="1" i="1" dirty="0" err="1">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Batsman_sr</a:t>
            </a: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 DESC</a:t>
            </a:r>
          </a:p>
          <a:p>
            <a:pPr marL="0" marR="0" indent="0">
              <a:spcBef>
                <a:spcPts val="0"/>
              </a:spcBef>
              <a:spcAft>
                <a:spcPts val="0"/>
              </a:spcAft>
              <a:buNone/>
            </a:pPr>
            <a:r>
              <a:rPr lang="en-IN" sz="2200" b="1" i="1" dirty="0">
                <a:solidFill>
                  <a:schemeClr val="bg2">
                    <a:lumMod val="20000"/>
                    <a:lumOff val="80000"/>
                  </a:schemeClr>
                </a:solidFill>
                <a:effectLst>
                  <a:outerShdw blurRad="38100" dist="38100" dir="2700000" algn="tl">
                    <a:srgbClr val="000000">
                      <a:alpha val="43137"/>
                    </a:srgbClr>
                  </a:outerShdw>
                </a:effectLst>
                <a:latin typeface="Calibri" panose="020F0502020204030204" pitchFamily="34" charset="0"/>
              </a:rPr>
              <a:t>LIMIT 10;</a:t>
            </a:r>
          </a:p>
          <a:p>
            <a:pPr marL="0" indent="0">
              <a:buNone/>
            </a:pPr>
            <a:endParaRPr lang="en-IN" sz="2000" dirty="0">
              <a:solidFill>
                <a:schemeClr val="bg2">
                  <a:lumMod val="20000"/>
                  <a:lumOff val="80000"/>
                </a:schemeClr>
              </a:solidFill>
            </a:endParaRPr>
          </a:p>
          <a:p>
            <a:pPr marL="0" indent="0">
              <a:buNone/>
            </a:pPr>
            <a:endParaRPr lang="en-IN" sz="2000" dirty="0">
              <a:solidFill>
                <a:schemeClr val="bg2">
                  <a:lumMod val="20000"/>
                  <a:lumOff val="80000"/>
                </a:schemeClr>
              </a:solidFill>
            </a:endParaRPr>
          </a:p>
        </p:txBody>
      </p:sp>
      <p:pic>
        <p:nvPicPr>
          <p:cNvPr id="4" name="Content Placeholder 8">
            <a:extLst>
              <a:ext uri="{FF2B5EF4-FFF2-40B4-BE49-F238E27FC236}">
                <a16:creationId xmlns:a16="http://schemas.microsoft.com/office/drawing/2014/main" id="{F1D03294-CA7A-5DBA-5AAC-2704B549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032" y="106361"/>
            <a:ext cx="2585030" cy="2882034"/>
          </a:xfrm>
          <a:prstGeom prst="rect">
            <a:avLst/>
          </a:prstGeom>
          <a:effectLst>
            <a:glow rad="228600">
              <a:schemeClr val="accent2">
                <a:satMod val="175000"/>
                <a:alpha val="40000"/>
              </a:schemeClr>
            </a:glow>
            <a:outerShdw blurRad="50800" dist="38100" dir="5400000" algn="t" rotWithShape="0">
              <a:schemeClr val="tx1">
                <a:alpha val="40000"/>
              </a:schemeClr>
            </a:outerShdw>
            <a:softEdge rad="38100"/>
          </a:effectLst>
        </p:spPr>
      </p:pic>
      <p:pic>
        <p:nvPicPr>
          <p:cNvPr id="5" name="Picture 4">
            <a:extLst>
              <a:ext uri="{FF2B5EF4-FFF2-40B4-BE49-F238E27FC236}">
                <a16:creationId xmlns:a16="http://schemas.microsoft.com/office/drawing/2014/main" id="{A091DD8C-DC03-E04D-1533-757D21FDC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410" y="3080601"/>
            <a:ext cx="6665790" cy="3627434"/>
          </a:xfrm>
          <a:prstGeom prst="rect">
            <a:avLst/>
          </a:prstGeom>
          <a:effectLst>
            <a:glow rad="139700">
              <a:schemeClr val="accent2">
                <a:satMod val="175000"/>
                <a:alpha val="40000"/>
              </a:schemeClr>
            </a:glow>
            <a:softEdge rad="76200"/>
          </a:effectLst>
        </p:spPr>
      </p:pic>
    </p:spTree>
    <p:extLst>
      <p:ext uri="{BB962C8B-B14F-4D97-AF65-F5344CB8AC3E}">
        <p14:creationId xmlns:p14="http://schemas.microsoft.com/office/powerpoint/2010/main" val="380731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EF8B-A234-E1A2-8145-8A14601618EB}"/>
              </a:ext>
            </a:extLst>
          </p:cNvPr>
          <p:cNvSpPr>
            <a:spLocks noGrp="1"/>
          </p:cNvSpPr>
          <p:nvPr>
            <p:ph type="title"/>
          </p:nvPr>
        </p:nvSpPr>
        <p:spPr>
          <a:xfrm>
            <a:off x="361925" y="0"/>
            <a:ext cx="7987596" cy="1181727"/>
          </a:xfrm>
        </p:spPr>
        <p:txBody>
          <a:bodyPr>
            <a:normAutofit/>
          </a:bodyPr>
          <a:lstStyle/>
          <a:p>
            <a:r>
              <a:rPr lang="en-US" sz="4800" b="1" u="sng" dirty="0">
                <a:solidFill>
                  <a:srgbClr val="FFC000"/>
                </a:solidFill>
                <a:latin typeface="Algerian" panose="04020705040A02060702" pitchFamily="82" charset="0"/>
              </a:rPr>
              <a:t>BEST BATTING AVERAGE</a:t>
            </a:r>
            <a:endParaRPr lang="en-IN" sz="4800" b="1" u="sng" dirty="0">
              <a:solidFill>
                <a:srgbClr val="FFC000"/>
              </a:solidFill>
              <a:latin typeface="Algerian" panose="04020705040A02060702" pitchFamily="82" charset="0"/>
            </a:endParaRPr>
          </a:p>
        </p:txBody>
      </p:sp>
      <p:pic>
        <p:nvPicPr>
          <p:cNvPr id="9" name="Picture 8">
            <a:extLst>
              <a:ext uri="{FF2B5EF4-FFF2-40B4-BE49-F238E27FC236}">
                <a16:creationId xmlns:a16="http://schemas.microsoft.com/office/drawing/2014/main" id="{B821DD0E-8624-E49B-5E43-6DB519B97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521" y="2926767"/>
            <a:ext cx="3618404" cy="2038662"/>
          </a:xfrm>
          <a:prstGeom prst="rect">
            <a:avLst/>
          </a:prstGeom>
          <a:effectLst>
            <a:glow rad="139700">
              <a:schemeClr val="accent3">
                <a:satMod val="175000"/>
                <a:alpha val="40000"/>
              </a:schemeClr>
            </a:glow>
            <a:softEdge rad="63500"/>
          </a:effectLst>
        </p:spPr>
      </p:pic>
      <p:pic>
        <p:nvPicPr>
          <p:cNvPr id="16" name="Picture 15">
            <a:extLst>
              <a:ext uri="{FF2B5EF4-FFF2-40B4-BE49-F238E27FC236}">
                <a16:creationId xmlns:a16="http://schemas.microsoft.com/office/drawing/2014/main" id="{29654B28-22A5-7E07-DCF5-AB72AB9B1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75" y="1967395"/>
            <a:ext cx="7764130" cy="4148591"/>
          </a:xfrm>
          <a:prstGeom prst="rect">
            <a:avLst/>
          </a:prstGeom>
          <a:ln>
            <a:noFill/>
          </a:ln>
          <a:effectLst>
            <a:softEdge rad="112500"/>
          </a:effectLst>
        </p:spPr>
      </p:pic>
    </p:spTree>
    <p:extLst>
      <p:ext uri="{BB962C8B-B14F-4D97-AF65-F5344CB8AC3E}">
        <p14:creationId xmlns:p14="http://schemas.microsoft.com/office/powerpoint/2010/main" val="215150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B117-B2C1-9869-A4CB-CA38B8E03DDF}"/>
              </a:ext>
            </a:extLst>
          </p:cNvPr>
          <p:cNvSpPr>
            <a:spLocks noGrp="1"/>
          </p:cNvSpPr>
          <p:nvPr>
            <p:ph type="title"/>
          </p:nvPr>
        </p:nvSpPr>
        <p:spPr>
          <a:xfrm>
            <a:off x="974361" y="138832"/>
            <a:ext cx="5829014" cy="895489"/>
          </a:xfr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139700">
              <a:schemeClr val="accent4">
                <a:satMod val="175000"/>
                <a:alpha val="40000"/>
              </a:schemeClr>
            </a:glow>
            <a:softEdge rad="25400"/>
          </a:effectLst>
        </p:spPr>
        <p:txBody>
          <a:bodyPr>
            <a:noAutofit/>
          </a:bodyPr>
          <a:lstStyle/>
          <a:p>
            <a:r>
              <a:rPr lang="en-US" sz="2400" b="1" dirty="0">
                <a:solidFill>
                  <a:schemeClr val="accent3">
                    <a:lumMod val="75000"/>
                  </a:schemeClr>
                </a:solidFill>
              </a:rPr>
              <a:t>List of 10 players with best average who have played more than 2 IPL seasons (or 28 matches)</a:t>
            </a:r>
            <a:endParaRPr lang="en-IN" sz="2400" b="1" dirty="0">
              <a:solidFill>
                <a:schemeClr val="accent3">
                  <a:lumMod val="75000"/>
                </a:schemeClr>
              </a:solidFill>
            </a:endParaRPr>
          </a:p>
        </p:txBody>
      </p:sp>
      <p:sp>
        <p:nvSpPr>
          <p:cNvPr id="3" name="Content Placeholder 2">
            <a:extLst>
              <a:ext uri="{FF2B5EF4-FFF2-40B4-BE49-F238E27FC236}">
                <a16:creationId xmlns:a16="http://schemas.microsoft.com/office/drawing/2014/main" id="{B7B8EF53-FCA7-BD4E-C789-F5A5D2B737BE}"/>
              </a:ext>
            </a:extLst>
          </p:cNvPr>
          <p:cNvSpPr>
            <a:spLocks noGrp="1"/>
          </p:cNvSpPr>
          <p:nvPr>
            <p:ph idx="1"/>
          </p:nvPr>
        </p:nvSpPr>
        <p:spPr>
          <a:xfrm>
            <a:off x="974361" y="1259174"/>
            <a:ext cx="4721901" cy="5276537"/>
          </a:xfrm>
          <a:blipFill>
            <a:blip r:embed="rId3"/>
            <a:tile tx="0" ty="0" sx="100000" sy="100000" flip="none" algn="tl"/>
          </a:blipFill>
          <a:effectLst>
            <a:glow rad="139700">
              <a:schemeClr val="accent4">
                <a:satMod val="175000"/>
                <a:alpha val="40000"/>
              </a:schemeClr>
            </a:glow>
            <a:softEdge rad="50800"/>
          </a:effectLst>
        </p:spPr>
        <p:txBody>
          <a:bodyPr>
            <a:normAutofit fontScale="92500" lnSpcReduction="20000"/>
          </a:bodyPr>
          <a:lstStyle/>
          <a:p>
            <a:pPr marL="0" indent="0">
              <a:buNone/>
            </a:pPr>
            <a:r>
              <a:rPr lang="en-US" b="1" dirty="0">
                <a:solidFill>
                  <a:schemeClr val="accent6">
                    <a:lumMod val="20000"/>
                    <a:lumOff val="80000"/>
                  </a:schemeClr>
                </a:solidFill>
              </a:rPr>
              <a:t>SELECT </a:t>
            </a:r>
          </a:p>
          <a:p>
            <a:pPr marL="0" indent="0">
              <a:buNone/>
            </a:pPr>
            <a:r>
              <a:rPr lang="en-US" b="1" dirty="0">
                <a:solidFill>
                  <a:schemeClr val="accent6">
                    <a:lumMod val="20000"/>
                    <a:lumOff val="80000"/>
                  </a:schemeClr>
                </a:solidFill>
              </a:rPr>
              <a:t>Batsman,</a:t>
            </a:r>
          </a:p>
          <a:p>
            <a:pPr marL="0" indent="0">
              <a:buNone/>
            </a:pPr>
            <a:r>
              <a:rPr lang="en-US" b="1" dirty="0">
                <a:solidFill>
                  <a:schemeClr val="accent6">
                    <a:lumMod val="20000"/>
                    <a:lumOff val="80000"/>
                  </a:schemeClr>
                </a:solidFill>
              </a:rPr>
              <a:t>SUM(</a:t>
            </a:r>
            <a:r>
              <a:rPr lang="en-US" b="1" dirty="0" err="1">
                <a:solidFill>
                  <a:schemeClr val="accent6">
                    <a:lumMod val="20000"/>
                    <a:lumOff val="80000"/>
                  </a:schemeClr>
                </a:solidFill>
              </a:rPr>
              <a:t>batsman_runs</a:t>
            </a:r>
            <a:r>
              <a:rPr lang="en-US" b="1" dirty="0">
                <a:solidFill>
                  <a:schemeClr val="accent6">
                    <a:lumMod val="20000"/>
                    <a:lumOff val="80000"/>
                  </a:schemeClr>
                </a:solidFill>
              </a:rPr>
              <a:t>) AS Runs,</a:t>
            </a:r>
          </a:p>
          <a:p>
            <a:pPr marL="0" indent="0">
              <a:buNone/>
            </a:pPr>
            <a:r>
              <a:rPr lang="en-US" b="1" dirty="0">
                <a:solidFill>
                  <a:schemeClr val="accent6">
                    <a:lumMod val="20000"/>
                    <a:lumOff val="80000"/>
                  </a:schemeClr>
                </a:solidFill>
              </a:rPr>
              <a:t>ROUND(SUM(</a:t>
            </a:r>
            <a:r>
              <a:rPr lang="en-US" b="1" dirty="0" err="1">
                <a:solidFill>
                  <a:schemeClr val="accent6">
                    <a:lumMod val="20000"/>
                    <a:lumOff val="80000"/>
                  </a:schemeClr>
                </a:solidFill>
              </a:rPr>
              <a:t>batsman_runs</a:t>
            </a:r>
            <a:r>
              <a:rPr lang="en-US" b="1" dirty="0">
                <a:solidFill>
                  <a:schemeClr val="accent6">
                    <a:lumMod val="20000"/>
                    <a:lumOff val="80000"/>
                  </a:schemeClr>
                </a:solidFill>
              </a:rPr>
              <a:t>)*1.0/SUM(</a:t>
            </a:r>
            <a:r>
              <a:rPr lang="en-US" b="1" dirty="0" err="1">
                <a:solidFill>
                  <a:schemeClr val="accent6">
                    <a:lumMod val="20000"/>
                    <a:lumOff val="80000"/>
                  </a:schemeClr>
                </a:solidFill>
              </a:rPr>
              <a:t>is_wicket</a:t>
            </a:r>
            <a:r>
              <a:rPr lang="en-US" b="1" dirty="0">
                <a:solidFill>
                  <a:schemeClr val="accent6">
                    <a:lumMod val="20000"/>
                    <a:lumOff val="80000"/>
                  </a:schemeClr>
                </a:solidFill>
              </a:rPr>
              <a:t>),2) AS Average</a:t>
            </a:r>
          </a:p>
          <a:p>
            <a:pPr marL="0" indent="0">
              <a:buNone/>
            </a:pPr>
            <a:r>
              <a:rPr lang="en-US" b="1" dirty="0">
                <a:solidFill>
                  <a:schemeClr val="accent6">
                    <a:lumMod val="20000"/>
                    <a:lumOff val="80000"/>
                  </a:schemeClr>
                </a:solidFill>
              </a:rPr>
              <a:t>FROM </a:t>
            </a:r>
            <a:r>
              <a:rPr lang="en-US" b="1" dirty="0" err="1">
                <a:solidFill>
                  <a:schemeClr val="accent6">
                    <a:lumMod val="20000"/>
                    <a:lumOff val="80000"/>
                  </a:schemeClr>
                </a:solidFill>
              </a:rPr>
              <a:t>ipl_ball</a:t>
            </a:r>
            <a:endParaRPr lang="en-US" b="1" dirty="0">
              <a:solidFill>
                <a:schemeClr val="accent6">
                  <a:lumMod val="20000"/>
                  <a:lumOff val="80000"/>
                </a:schemeClr>
              </a:solidFill>
            </a:endParaRPr>
          </a:p>
          <a:p>
            <a:pPr marL="0" indent="0">
              <a:buNone/>
            </a:pPr>
            <a:r>
              <a:rPr lang="en-US" b="1" dirty="0">
                <a:solidFill>
                  <a:schemeClr val="accent6">
                    <a:lumMod val="20000"/>
                    <a:lumOff val="80000"/>
                  </a:schemeClr>
                </a:solidFill>
              </a:rPr>
              <a:t>GROUP BY Batsman</a:t>
            </a:r>
          </a:p>
          <a:p>
            <a:pPr marL="0" indent="0">
              <a:buNone/>
            </a:pPr>
            <a:r>
              <a:rPr lang="en-US" b="1" dirty="0">
                <a:solidFill>
                  <a:schemeClr val="accent6">
                    <a:lumMod val="20000"/>
                    <a:lumOff val="80000"/>
                  </a:schemeClr>
                </a:solidFill>
              </a:rPr>
              <a:t>HAVING SUM(</a:t>
            </a:r>
            <a:r>
              <a:rPr lang="en-US" b="1" dirty="0" err="1">
                <a:solidFill>
                  <a:schemeClr val="accent6">
                    <a:lumMod val="20000"/>
                    <a:lumOff val="80000"/>
                  </a:schemeClr>
                </a:solidFill>
              </a:rPr>
              <a:t>is_wicket</a:t>
            </a:r>
            <a:r>
              <a:rPr lang="en-US" b="1" dirty="0">
                <a:solidFill>
                  <a:schemeClr val="accent6">
                    <a:lumMod val="20000"/>
                    <a:lumOff val="80000"/>
                  </a:schemeClr>
                </a:solidFill>
              </a:rPr>
              <a:t>) &gt; 0 </a:t>
            </a:r>
          </a:p>
          <a:p>
            <a:pPr marL="0" indent="0">
              <a:buNone/>
            </a:pPr>
            <a:r>
              <a:rPr lang="en-US" b="1" dirty="0">
                <a:solidFill>
                  <a:schemeClr val="accent6">
                    <a:lumMod val="20000"/>
                    <a:lumOff val="80000"/>
                  </a:schemeClr>
                </a:solidFill>
              </a:rPr>
              <a:t>AND COUNT(DISTINCT id) &gt; 28</a:t>
            </a:r>
          </a:p>
          <a:p>
            <a:pPr marL="0" indent="0">
              <a:buNone/>
            </a:pPr>
            <a:r>
              <a:rPr lang="en-US" b="1" dirty="0">
                <a:solidFill>
                  <a:schemeClr val="accent6">
                    <a:lumMod val="20000"/>
                    <a:lumOff val="80000"/>
                  </a:schemeClr>
                </a:solidFill>
              </a:rPr>
              <a:t>ORDER BY average DESC</a:t>
            </a:r>
          </a:p>
          <a:p>
            <a:pPr marL="0" indent="0">
              <a:buNone/>
            </a:pPr>
            <a:r>
              <a:rPr lang="en-US" b="1" dirty="0">
                <a:solidFill>
                  <a:schemeClr val="accent6">
                    <a:lumMod val="20000"/>
                    <a:lumOff val="80000"/>
                  </a:schemeClr>
                </a:solidFill>
              </a:rPr>
              <a:t>LIMIT 10;</a:t>
            </a:r>
            <a:endParaRPr lang="en-IN" b="1" dirty="0">
              <a:solidFill>
                <a:schemeClr val="accent6">
                  <a:lumMod val="20000"/>
                  <a:lumOff val="80000"/>
                </a:schemeClr>
              </a:solidFill>
            </a:endParaRPr>
          </a:p>
          <a:p>
            <a:pPr marL="0" indent="0">
              <a:buNone/>
            </a:pPr>
            <a:endParaRPr lang="en-IN" b="1" dirty="0">
              <a:solidFill>
                <a:schemeClr val="accent6">
                  <a:lumMod val="20000"/>
                  <a:lumOff val="80000"/>
                </a:schemeClr>
              </a:solidFill>
            </a:endParaRPr>
          </a:p>
        </p:txBody>
      </p:sp>
      <p:pic>
        <p:nvPicPr>
          <p:cNvPr id="4" name="Picture 3">
            <a:extLst>
              <a:ext uri="{FF2B5EF4-FFF2-40B4-BE49-F238E27FC236}">
                <a16:creationId xmlns:a16="http://schemas.microsoft.com/office/drawing/2014/main" id="{7352303D-4D1F-8409-2B5B-6F8DEDD51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689" y="3303494"/>
            <a:ext cx="5829014" cy="3235960"/>
          </a:xfrm>
          <a:prstGeom prst="rect">
            <a:avLst/>
          </a:prstGeom>
          <a:effectLst>
            <a:glow rad="228600">
              <a:schemeClr val="accent3">
                <a:satMod val="175000"/>
                <a:alpha val="40000"/>
              </a:schemeClr>
            </a:glow>
            <a:softEdge rad="50800"/>
          </a:effectLst>
        </p:spPr>
      </p:pic>
      <p:pic>
        <p:nvPicPr>
          <p:cNvPr id="5" name="Content Placeholder 4">
            <a:extLst>
              <a:ext uri="{FF2B5EF4-FFF2-40B4-BE49-F238E27FC236}">
                <a16:creationId xmlns:a16="http://schemas.microsoft.com/office/drawing/2014/main" id="{55307A75-3C00-0039-60B7-AF417B5C31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9765" y="138832"/>
            <a:ext cx="3330938" cy="2862245"/>
          </a:xfrm>
          <a:prstGeom prst="rect">
            <a:avLst/>
          </a:prstGeom>
          <a:effectLst>
            <a:glow rad="228600">
              <a:schemeClr val="accent3">
                <a:satMod val="175000"/>
                <a:alpha val="40000"/>
              </a:schemeClr>
            </a:glow>
            <a:softEdge rad="63500"/>
          </a:effectLst>
        </p:spPr>
      </p:pic>
    </p:spTree>
    <p:extLst>
      <p:ext uri="{BB962C8B-B14F-4D97-AF65-F5344CB8AC3E}">
        <p14:creationId xmlns:p14="http://schemas.microsoft.com/office/powerpoint/2010/main" val="18348766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1621</TotalTime>
  <Words>1960</Words>
  <Application>Microsoft Office PowerPoint</Application>
  <PresentationFormat>Widescreen</PresentationFormat>
  <Paragraphs>215</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Algerian</vt:lpstr>
      <vt:lpstr>Arial</vt:lpstr>
      <vt:lpstr>Arial Rounded MT Bold</vt:lpstr>
      <vt:lpstr>Bahnschrift SemiBold</vt:lpstr>
      <vt:lpstr>Calibri</vt:lpstr>
      <vt:lpstr>Elephant</vt:lpstr>
      <vt:lpstr>Gill Sans Ultra Bold</vt:lpstr>
      <vt:lpstr>Rockwell Condensed</vt:lpstr>
      <vt:lpstr>Rockwell Extra Bold</vt:lpstr>
      <vt:lpstr>Tw Cen MT</vt:lpstr>
      <vt:lpstr>Circuit</vt:lpstr>
      <vt:lpstr>Ipl  auction</vt:lpstr>
      <vt:lpstr>PowerPoint Presentation</vt:lpstr>
      <vt:lpstr>IPL AUCTION</vt:lpstr>
      <vt:lpstr>Introduction</vt:lpstr>
      <vt:lpstr>Technology used in Project</vt:lpstr>
      <vt:lpstr>HIGHEST BATTING STRIKE RATE</vt:lpstr>
      <vt:lpstr>List of 10 batsman with high batting strike rate who have faced at least 500 balls</vt:lpstr>
      <vt:lpstr>BEST BATTING AVERAGE</vt:lpstr>
      <vt:lpstr>List of 10 players with best average who have played more than 2 IPL seasons (or 28 matches)</vt:lpstr>
      <vt:lpstr>List of 10 players who have scored most runs in boundaries and have played more than 2 IPL seasons(more than 28 matches).</vt:lpstr>
      <vt:lpstr>Bowlers with good economy</vt:lpstr>
      <vt:lpstr>List of 10 bowlers with best economy who have bowled at least 500 balls in IPL </vt:lpstr>
      <vt:lpstr>List of 10 bowlers who have the best strike rate and who gave bowled at least 500 balls</vt:lpstr>
      <vt:lpstr>List of 10 allrounders who have the best bowling and batting strike rate and who gave faced at least 500 balls and bowled at least 300 balls.</vt:lpstr>
      <vt:lpstr>The most important criteria for selecting WICKETKEEPERS in the IPL.</vt:lpstr>
      <vt:lpstr>The most important criteria for selecting WICKET KEEPERS in the IPL.</vt:lpstr>
      <vt:lpstr>PowerPoint Presentation</vt:lpstr>
      <vt:lpstr>PowerPoint Presentation</vt:lpstr>
      <vt:lpstr>2. Create table deliveries_v02 with all the columns of the table ‘deliveries’ and an additional column ball_result containing values boundary, dot or other depending on the total_run (boundary for &gt;= 4, dot for 0 and other for any other number)</vt:lpstr>
      <vt:lpstr>3. Write a query to fetch the total number of boundaries and dot balls from the deliveries_v02 table.</vt:lpstr>
      <vt:lpstr>4. Write a query to fetch the total number of boundaries scored by each team from the deliveries_v02 table and order it in descending order of the number of boundaries scored.</vt:lpstr>
      <vt:lpstr>5. Write a query to fetch the total number of dot balls bowled by each team and order it in descending order of the total number of dot balls bowled.</vt:lpstr>
      <vt:lpstr>6. Write a query to fetch the total number of dismissals by dismissal kinds where dismissal kind is not NA.</vt:lpstr>
      <vt:lpstr>7. Write a query to get the top 5 bowlers who conceded maximum extra runs from the deliveries table.</vt:lpstr>
      <vt:lpstr>8. Write a query to create a table named deliveries_v03 with all the columns of deliveries_v02 table and two additional column (named venue and match_date) of venue and date from table matches.</vt:lpstr>
      <vt:lpstr>9. Write a query to fetch the total runs scored for each venue and order it in the descending order of total runs scored.</vt:lpstr>
      <vt:lpstr>10. Write a query to fetch the year-wise total runs scored at Eden Gardens and order it in the descending order of total runs scored.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Mohit Singla</dc:creator>
  <cp:lastModifiedBy>Mohit Singla</cp:lastModifiedBy>
  <cp:revision>2</cp:revision>
  <dcterms:created xsi:type="dcterms:W3CDTF">2024-08-12T07:58:10Z</dcterms:created>
  <dcterms:modified xsi:type="dcterms:W3CDTF">2024-11-10T08:33:42Z</dcterms:modified>
</cp:coreProperties>
</file>